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9" r:id="rId2"/>
    <p:sldId id="280" r:id="rId3"/>
    <p:sldId id="276" r:id="rId4"/>
    <p:sldId id="272" r:id="rId5"/>
    <p:sldId id="267" r:id="rId6"/>
    <p:sldId id="278" r:id="rId7"/>
    <p:sldId id="275" r:id="rId8"/>
    <p:sldId id="273" r:id="rId9"/>
    <p:sldId id="268" r:id="rId10"/>
    <p:sldId id="257" r:id="rId11"/>
    <p:sldId id="274" r:id="rId12"/>
    <p:sldId id="262" r:id="rId13"/>
    <p:sldId id="282" r:id="rId14"/>
    <p:sldId id="28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A915-188F-424D-9648-83CE1B4D71EF}" type="datetimeFigureOut">
              <a:rPr lang="en-CA" smtClean="0"/>
              <a:t>2025-10-10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1C691-1E29-4971-96E1-D91BFD1D7AAB}" type="slidenum">
              <a:rPr lang="en-CA" smtClean="0"/>
              <a:t>‹#›</a:t>
            </a:fld>
            <a:endParaRPr lang="en-CA"/>
          </a:p>
        </p:txBody>
      </p:sp>
    </p:spTree>
    <p:extLst>
      <p:ext uri="{BB962C8B-B14F-4D97-AF65-F5344CB8AC3E}">
        <p14:creationId xmlns:p14="http://schemas.microsoft.com/office/powerpoint/2010/main" val="3993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p:cNvSpPr>
            <a:spLocks noGrp="1"/>
          </p:cNvSpPr>
          <p:nvPr>
            <p:ph type="sldNum" sz="quarter" idx="5"/>
          </p:nvPr>
        </p:nvSpPr>
        <p:spPr/>
        <p:txBody>
          <a:bodyPr/>
          <a:lstStyle/>
          <a:p>
            <a:fld id="{7F21C691-1E29-4971-96E1-D91BFD1D7AAB}" type="slidenum">
              <a:rPr lang="en-CA" smtClean="0"/>
              <a:t>5</a:t>
            </a:fld>
            <a:endParaRPr lang="en-CA"/>
          </a:p>
        </p:txBody>
      </p:sp>
    </p:spTree>
    <p:extLst>
      <p:ext uri="{BB962C8B-B14F-4D97-AF65-F5344CB8AC3E}">
        <p14:creationId xmlns:p14="http://schemas.microsoft.com/office/powerpoint/2010/main" val="242717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Fine and coarse scale blocking effects need to be understood, though fine scale is less important.</a:t>
            </a:r>
          </a:p>
        </p:txBody>
      </p:sp>
      <p:sp>
        <p:nvSpPr>
          <p:cNvPr id="4" name="Slide Number Placeholder 3"/>
          <p:cNvSpPr>
            <a:spLocks noGrp="1"/>
          </p:cNvSpPr>
          <p:nvPr>
            <p:ph type="sldNum" sz="quarter" idx="5"/>
          </p:nvPr>
        </p:nvSpPr>
        <p:spPr/>
        <p:txBody>
          <a:bodyPr/>
          <a:lstStyle/>
          <a:p>
            <a:fld id="{7F21C691-1E29-4971-96E1-D91BFD1D7AAB}" type="slidenum">
              <a:rPr lang="en-CA" smtClean="0"/>
              <a:t>6</a:t>
            </a:fld>
            <a:endParaRPr lang="en-CA"/>
          </a:p>
        </p:txBody>
      </p:sp>
    </p:spTree>
    <p:extLst>
      <p:ext uri="{BB962C8B-B14F-4D97-AF65-F5344CB8AC3E}">
        <p14:creationId xmlns:p14="http://schemas.microsoft.com/office/powerpoint/2010/main" val="325891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8</a:t>
            </a:fld>
            <a:endParaRPr lang="en-CA"/>
          </a:p>
        </p:txBody>
      </p:sp>
    </p:spTree>
    <p:extLst>
      <p:ext uri="{BB962C8B-B14F-4D97-AF65-F5344CB8AC3E}">
        <p14:creationId xmlns:p14="http://schemas.microsoft.com/office/powerpoint/2010/main" val="126109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spatial coherence lost in time step 10 but recovered at timestep 16?</a:t>
            </a:r>
          </a:p>
        </p:txBody>
      </p:sp>
      <p:sp>
        <p:nvSpPr>
          <p:cNvPr id="4" name="Slide Number Placeholder 3"/>
          <p:cNvSpPr>
            <a:spLocks noGrp="1"/>
          </p:cNvSpPr>
          <p:nvPr>
            <p:ph type="sldNum" sz="quarter" idx="5"/>
          </p:nvPr>
        </p:nvSpPr>
        <p:spPr/>
        <p:txBody>
          <a:bodyPr/>
          <a:lstStyle/>
          <a:p>
            <a:fld id="{7F21C691-1E29-4971-96E1-D91BFD1D7AAB}" type="slidenum">
              <a:rPr lang="en-CA" smtClean="0"/>
              <a:t>9</a:t>
            </a:fld>
            <a:endParaRPr lang="en-CA"/>
          </a:p>
        </p:txBody>
      </p:sp>
    </p:spTree>
    <p:extLst>
      <p:ext uri="{BB962C8B-B14F-4D97-AF65-F5344CB8AC3E}">
        <p14:creationId xmlns:p14="http://schemas.microsoft.com/office/powerpoint/2010/main" val="622439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11</a:t>
            </a:fld>
            <a:endParaRPr lang="en-CA"/>
          </a:p>
        </p:txBody>
      </p:sp>
    </p:spTree>
    <p:extLst>
      <p:ext uri="{BB962C8B-B14F-4D97-AF65-F5344CB8AC3E}">
        <p14:creationId xmlns:p14="http://schemas.microsoft.com/office/powerpoint/2010/main" val="80081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p:cNvSpPr>
            <a:spLocks noGrp="1"/>
          </p:cNvSpPr>
          <p:nvPr>
            <p:ph type="sldNum" sz="quarter" idx="5"/>
          </p:nvPr>
        </p:nvSpPr>
        <p:spPr/>
        <p:txBody>
          <a:bodyPr/>
          <a:lstStyle/>
          <a:p>
            <a:fld id="{7F21C691-1E29-4971-96E1-D91BFD1D7AAB}" type="slidenum">
              <a:rPr lang="en-CA" smtClean="0"/>
              <a:t>12</a:t>
            </a:fld>
            <a:endParaRPr lang="en-CA"/>
          </a:p>
        </p:txBody>
      </p:sp>
    </p:spTree>
    <p:extLst>
      <p:ext uri="{BB962C8B-B14F-4D97-AF65-F5344CB8AC3E}">
        <p14:creationId xmlns:p14="http://schemas.microsoft.com/office/powerpoint/2010/main" val="106749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B99E-3AC1-230B-1157-999841D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DCDE0-66BE-6EBC-C08E-5BCDE1A9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79853-9258-8F8A-E726-A3F35BA166F6}"/>
              </a:ext>
            </a:extLst>
          </p:cNvPr>
          <p:cNvSpPr>
            <a:spLocks noGrp="1"/>
          </p:cNvSpPr>
          <p:nvPr>
            <p:ph type="body" idx="1"/>
          </p:nvPr>
        </p:nvSpPr>
        <p:spPr/>
        <p:txBody>
          <a:bodyPr/>
          <a:lstStyle/>
          <a:p>
            <a:r>
              <a:rPr lang="en-CA" dirty="0"/>
              <a:t>Looking at the inputs as a possible explanation for the deviation between the predicted and actual NDVI at timestep 4. </a:t>
            </a:r>
          </a:p>
        </p:txBody>
      </p:sp>
      <p:sp>
        <p:nvSpPr>
          <p:cNvPr id="4" name="Slide Number Placeholder 3">
            <a:extLst>
              <a:ext uri="{FF2B5EF4-FFF2-40B4-BE49-F238E27FC236}">
                <a16:creationId xmlns:a16="http://schemas.microsoft.com/office/drawing/2014/main" id="{E36605A7-C343-E6A1-87FA-7EA3D58DC584}"/>
              </a:ext>
            </a:extLst>
          </p:cNvPr>
          <p:cNvSpPr>
            <a:spLocks noGrp="1"/>
          </p:cNvSpPr>
          <p:nvPr>
            <p:ph type="sldNum" sz="quarter" idx="5"/>
          </p:nvPr>
        </p:nvSpPr>
        <p:spPr/>
        <p:txBody>
          <a:bodyPr/>
          <a:lstStyle/>
          <a:p>
            <a:fld id="{7F21C691-1E29-4971-96E1-D91BFD1D7AAB}" type="slidenum">
              <a:rPr lang="en-CA" smtClean="0"/>
              <a:t>13</a:t>
            </a:fld>
            <a:endParaRPr lang="en-CA"/>
          </a:p>
        </p:txBody>
      </p:sp>
    </p:spTree>
    <p:extLst>
      <p:ext uri="{BB962C8B-B14F-4D97-AF65-F5344CB8AC3E}">
        <p14:creationId xmlns:p14="http://schemas.microsoft.com/office/powerpoint/2010/main" val="3917398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14</a:t>
            </a:fld>
            <a:endParaRPr lang="en-CA"/>
          </a:p>
        </p:txBody>
      </p:sp>
    </p:spTree>
    <p:extLst>
      <p:ext uri="{BB962C8B-B14F-4D97-AF65-F5344CB8AC3E}">
        <p14:creationId xmlns:p14="http://schemas.microsoft.com/office/powerpoint/2010/main" val="994529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mind it for this project, just making sure that Vitus is aware of the issue.</a:t>
            </a:r>
          </a:p>
        </p:txBody>
      </p:sp>
      <p:sp>
        <p:nvSpPr>
          <p:cNvPr id="4" name="Slide Number Placeholder 3"/>
          <p:cNvSpPr>
            <a:spLocks noGrp="1"/>
          </p:cNvSpPr>
          <p:nvPr>
            <p:ph type="sldNum" sz="quarter" idx="5"/>
          </p:nvPr>
        </p:nvSpPr>
        <p:spPr/>
        <p:txBody>
          <a:bodyPr/>
          <a:lstStyle/>
          <a:p>
            <a:fld id="{7F21C691-1E29-4971-96E1-D91BFD1D7AAB}" type="slidenum">
              <a:rPr lang="en-CA" smtClean="0"/>
              <a:t>15</a:t>
            </a:fld>
            <a:endParaRPr lang="en-CA"/>
          </a:p>
        </p:txBody>
      </p:sp>
    </p:spTree>
    <p:extLst>
      <p:ext uri="{BB962C8B-B14F-4D97-AF65-F5344CB8AC3E}">
        <p14:creationId xmlns:p14="http://schemas.microsoft.com/office/powerpoint/2010/main" val="300791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1971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7027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32317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83762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1231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17195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07692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92435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1279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43946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2025-10-10</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20458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2025-10-10</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06893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C283-153D-2942-606A-C783590F7E40}"/>
              </a:ext>
            </a:extLst>
          </p:cNvPr>
          <p:cNvSpPr>
            <a:spLocks noGrp="1"/>
          </p:cNvSpPr>
          <p:nvPr>
            <p:ph type="ctrTitle"/>
          </p:nvPr>
        </p:nvSpPr>
        <p:spPr>
          <a:xfrm>
            <a:off x="1" y="1122363"/>
            <a:ext cx="12192000" cy="2387600"/>
          </a:xfrm>
        </p:spPr>
        <p:txBody>
          <a:bodyPr>
            <a:normAutofit/>
          </a:bodyPr>
          <a:lstStyle/>
          <a:p>
            <a:r>
              <a:rPr lang="en-CA" dirty="0"/>
              <a:t>Replicated </a:t>
            </a:r>
            <a:r>
              <a:rPr lang="en-CA" dirty="0" err="1"/>
              <a:t>Contextformer</a:t>
            </a:r>
            <a:r>
              <a:rPr lang="en-CA" dirty="0"/>
              <a:t> Predictions</a:t>
            </a:r>
            <a:br>
              <a:rPr lang="en-CA" dirty="0"/>
            </a:br>
            <a:r>
              <a:rPr lang="en-CA" dirty="0"/>
              <a:t>Initial Results</a:t>
            </a:r>
          </a:p>
        </p:txBody>
      </p:sp>
      <p:sp>
        <p:nvSpPr>
          <p:cNvPr id="3" name="Subtitle 2">
            <a:extLst>
              <a:ext uri="{FF2B5EF4-FFF2-40B4-BE49-F238E27FC236}">
                <a16:creationId xmlns:a16="http://schemas.microsoft.com/office/drawing/2014/main" id="{AD9E4245-83DC-A065-3487-48DC96DA05E5}"/>
              </a:ext>
            </a:extLst>
          </p:cNvPr>
          <p:cNvSpPr>
            <a:spLocks noGrp="1"/>
          </p:cNvSpPr>
          <p:nvPr>
            <p:ph type="subTitle" idx="1"/>
          </p:nvPr>
        </p:nvSpPr>
        <p:spPr/>
        <p:txBody>
          <a:bodyPr/>
          <a:lstStyle/>
          <a:p>
            <a:r>
              <a:rPr lang="en-CA" dirty="0"/>
              <a:t>Dong Zhang </a:t>
            </a:r>
            <a:br>
              <a:rPr lang="en-CA" dirty="0"/>
            </a:br>
            <a:r>
              <a:rPr lang="en-CA" dirty="0"/>
              <a:t>CCRS Government of Canada</a:t>
            </a:r>
            <a:br>
              <a:rPr lang="en-CA" dirty="0"/>
            </a:br>
            <a:r>
              <a:rPr lang="en-CA" dirty="0"/>
              <a:t>October 10, 2025</a:t>
            </a:r>
          </a:p>
        </p:txBody>
      </p:sp>
    </p:spTree>
    <p:extLst>
      <p:ext uri="{BB962C8B-B14F-4D97-AF65-F5344CB8AC3E}">
        <p14:creationId xmlns:p14="http://schemas.microsoft.com/office/powerpoint/2010/main" val="359552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01310"/>
            <a:ext cx="10515600" cy="1325563"/>
          </a:xfrm>
        </p:spPr>
        <p:txBody>
          <a:bodyPr/>
          <a:lstStyle/>
          <a:p>
            <a:r>
              <a:rPr lang="en-CA" dirty="0"/>
              <a:t>Site 3: Sweden</a:t>
            </a:r>
          </a:p>
        </p:txBody>
      </p:sp>
      <p:pic>
        <p:nvPicPr>
          <p:cNvPr id="8" name="Picture 7">
            <a:extLst>
              <a:ext uri="{FF2B5EF4-FFF2-40B4-BE49-F238E27FC236}">
                <a16:creationId xmlns:a16="http://schemas.microsoft.com/office/drawing/2014/main" id="{E481E71C-F237-512C-CE20-B751CF0681D4}"/>
              </a:ext>
            </a:extLst>
          </p:cNvPr>
          <p:cNvPicPr>
            <a:picLocks noChangeAspect="1"/>
          </p:cNvPicPr>
          <p:nvPr/>
        </p:nvPicPr>
        <p:blipFill>
          <a:blip r:embed="rId2"/>
          <a:stretch>
            <a:fillRect/>
          </a:stretch>
        </p:blipFill>
        <p:spPr>
          <a:xfrm>
            <a:off x="1044677" y="1337941"/>
            <a:ext cx="3086808" cy="5271708"/>
          </a:xfrm>
          <a:prstGeom prst="rect">
            <a:avLst/>
          </a:prstGeom>
        </p:spPr>
      </p:pic>
      <p:sp>
        <p:nvSpPr>
          <p:cNvPr id="6" name="TextBox 5">
            <a:extLst>
              <a:ext uri="{FF2B5EF4-FFF2-40B4-BE49-F238E27FC236}">
                <a16:creationId xmlns:a16="http://schemas.microsoft.com/office/drawing/2014/main" id="{AF780632-E420-51DE-0B3D-D49293562119}"/>
              </a:ext>
            </a:extLst>
          </p:cNvPr>
          <p:cNvSpPr txBox="1"/>
          <p:nvPr/>
        </p:nvSpPr>
        <p:spPr>
          <a:xfrm>
            <a:off x="838200" y="911765"/>
            <a:ext cx="6111240" cy="584775"/>
          </a:xfrm>
          <a:prstGeom prst="rect">
            <a:avLst/>
          </a:prstGeom>
          <a:noFill/>
        </p:spPr>
        <p:txBody>
          <a:bodyPr wrap="square">
            <a:spAutoFit/>
          </a:bodyPr>
          <a:lstStyle/>
          <a:p>
            <a:r>
              <a:rPr lang="en-CA" sz="1600" dirty="0" err="1"/>
              <a:t>ood</a:t>
            </a:r>
            <a:r>
              <a:rPr lang="en-CA" sz="1600" dirty="0"/>
              <a:t>-t MJJ2021 minicube_241_34VCL_59.04_17.96</a:t>
            </a:r>
          </a:p>
          <a:p>
            <a:endParaRPr lang="en-CA" sz="1600" dirty="0"/>
          </a:p>
        </p:txBody>
      </p:sp>
      <p:pic>
        <p:nvPicPr>
          <p:cNvPr id="4" name="Picture 3">
            <a:extLst>
              <a:ext uri="{FF2B5EF4-FFF2-40B4-BE49-F238E27FC236}">
                <a16:creationId xmlns:a16="http://schemas.microsoft.com/office/drawing/2014/main" id="{0F10959F-B28C-2C06-1E2A-0385E655621A}"/>
              </a:ext>
            </a:extLst>
          </p:cNvPr>
          <p:cNvPicPr>
            <a:picLocks noChangeAspect="1"/>
          </p:cNvPicPr>
          <p:nvPr/>
        </p:nvPicPr>
        <p:blipFill>
          <a:blip r:embed="rId3"/>
          <a:stretch>
            <a:fillRect/>
          </a:stretch>
        </p:blipFill>
        <p:spPr>
          <a:xfrm>
            <a:off x="5866677" y="335049"/>
            <a:ext cx="5613306" cy="6274600"/>
          </a:xfrm>
          <a:prstGeom prst="rect">
            <a:avLst/>
          </a:prstGeom>
        </p:spPr>
      </p:pic>
    </p:spTree>
    <p:extLst>
      <p:ext uri="{BB962C8B-B14F-4D97-AF65-F5344CB8AC3E}">
        <p14:creationId xmlns:p14="http://schemas.microsoft.com/office/powerpoint/2010/main" val="1188915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4A90-69D0-9632-12E6-D21642F5E4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7E395F-FF44-8205-0C5C-A469CD903393}"/>
              </a:ext>
            </a:extLst>
          </p:cNvPr>
          <p:cNvPicPr>
            <a:picLocks noChangeAspect="1"/>
          </p:cNvPicPr>
          <p:nvPr/>
        </p:nvPicPr>
        <p:blipFill>
          <a:blip r:embed="rId3"/>
          <a:srcRect l="5930" t="15178"/>
          <a:stretch>
            <a:fillRect/>
          </a:stretch>
        </p:blipFill>
        <p:spPr>
          <a:xfrm>
            <a:off x="6207883" y="3945851"/>
            <a:ext cx="4398757" cy="2271097"/>
          </a:xfrm>
          <a:prstGeom prst="rect">
            <a:avLst/>
          </a:prstGeom>
        </p:spPr>
      </p:pic>
      <p:pic>
        <p:nvPicPr>
          <p:cNvPr id="5" name="Picture 4">
            <a:extLst>
              <a:ext uri="{FF2B5EF4-FFF2-40B4-BE49-F238E27FC236}">
                <a16:creationId xmlns:a16="http://schemas.microsoft.com/office/drawing/2014/main" id="{D556D2A6-46D4-D149-EE17-26F038D613AE}"/>
              </a:ext>
            </a:extLst>
          </p:cNvPr>
          <p:cNvPicPr>
            <a:picLocks noChangeAspect="1"/>
          </p:cNvPicPr>
          <p:nvPr/>
        </p:nvPicPr>
        <p:blipFill>
          <a:blip r:embed="rId4"/>
          <a:srcRect l="5834" t="15178"/>
          <a:stretch>
            <a:fillRect/>
          </a:stretch>
        </p:blipFill>
        <p:spPr>
          <a:xfrm>
            <a:off x="1595194" y="3924799"/>
            <a:ext cx="4388923" cy="2266020"/>
          </a:xfrm>
          <a:prstGeom prst="rect">
            <a:avLst/>
          </a:prstGeom>
        </p:spPr>
      </p:pic>
      <p:pic>
        <p:nvPicPr>
          <p:cNvPr id="4" name="Picture 3">
            <a:extLst>
              <a:ext uri="{FF2B5EF4-FFF2-40B4-BE49-F238E27FC236}">
                <a16:creationId xmlns:a16="http://schemas.microsoft.com/office/drawing/2014/main" id="{318468DB-9BFB-D99E-EB0A-5D6D878066A8}"/>
              </a:ext>
            </a:extLst>
          </p:cNvPr>
          <p:cNvPicPr>
            <a:picLocks noChangeAspect="1"/>
          </p:cNvPicPr>
          <p:nvPr/>
        </p:nvPicPr>
        <p:blipFill>
          <a:blip r:embed="rId5"/>
          <a:srcRect l="5737" t="15027"/>
          <a:stretch>
            <a:fillRect/>
          </a:stretch>
        </p:blipFill>
        <p:spPr>
          <a:xfrm>
            <a:off x="6231381" y="1175642"/>
            <a:ext cx="4352259" cy="2247090"/>
          </a:xfrm>
          <a:prstGeom prst="rect">
            <a:avLst/>
          </a:prstGeom>
        </p:spPr>
      </p:pic>
      <p:pic>
        <p:nvPicPr>
          <p:cNvPr id="3" name="Picture 2">
            <a:extLst>
              <a:ext uri="{FF2B5EF4-FFF2-40B4-BE49-F238E27FC236}">
                <a16:creationId xmlns:a16="http://schemas.microsoft.com/office/drawing/2014/main" id="{68222F85-D978-AA8F-4B8A-6426832E09C2}"/>
              </a:ext>
            </a:extLst>
          </p:cNvPr>
          <p:cNvPicPr>
            <a:picLocks noChangeAspect="1"/>
          </p:cNvPicPr>
          <p:nvPr/>
        </p:nvPicPr>
        <p:blipFill>
          <a:blip r:embed="rId6"/>
          <a:srcRect l="5930" t="15027"/>
          <a:stretch>
            <a:fillRect/>
          </a:stretch>
        </p:blipFill>
        <p:spPr>
          <a:xfrm>
            <a:off x="1569619" y="1189826"/>
            <a:ext cx="4386556" cy="2264798"/>
          </a:xfrm>
          <a:prstGeom prst="rect">
            <a:avLst/>
          </a:prstGeom>
        </p:spPr>
      </p:pic>
      <p:sp>
        <p:nvSpPr>
          <p:cNvPr id="19" name="TextBox 18">
            <a:extLst>
              <a:ext uri="{FF2B5EF4-FFF2-40B4-BE49-F238E27FC236}">
                <a16:creationId xmlns:a16="http://schemas.microsoft.com/office/drawing/2014/main" id="{1726B9EB-75A6-1CB0-F4E6-1171DAA7AE48}"/>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ADDCBE6E-C958-0FFD-14F6-34D24B0759C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0437A501-6C3B-A117-9CCA-87008AFDEF4F}"/>
              </a:ext>
            </a:extLst>
          </p:cNvPr>
          <p:cNvSpPr txBox="1"/>
          <p:nvPr/>
        </p:nvSpPr>
        <p:spPr>
          <a:xfrm>
            <a:off x="26773" y="4875700"/>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30" name="TextBox 29">
            <a:extLst>
              <a:ext uri="{FF2B5EF4-FFF2-40B4-BE49-F238E27FC236}">
                <a16:creationId xmlns:a16="http://schemas.microsoft.com/office/drawing/2014/main" id="{EB588710-53BF-C756-CA35-56F7671B4E7D}"/>
              </a:ext>
            </a:extLst>
          </p:cNvPr>
          <p:cNvSpPr txBox="1"/>
          <p:nvPr/>
        </p:nvSpPr>
        <p:spPr>
          <a:xfrm>
            <a:off x="10630140" y="4875700"/>
            <a:ext cx="1587999" cy="646331"/>
          </a:xfrm>
          <a:prstGeom prst="rect">
            <a:avLst/>
          </a:prstGeom>
          <a:noFill/>
        </p:spPr>
        <p:txBody>
          <a:bodyPr wrap="none" rtlCol="0">
            <a:spAutoFit/>
          </a:bodyPr>
          <a:lstStyle/>
          <a:p>
            <a:r>
              <a:rPr lang="en-CA" dirty="0"/>
              <a:t>Timestep 19.6</a:t>
            </a:r>
          </a:p>
          <a:p>
            <a:pPr algn="ctr"/>
            <a:r>
              <a:rPr lang="en-CA" dirty="0"/>
              <a:t>August 4</a:t>
            </a:r>
          </a:p>
        </p:txBody>
      </p:sp>
      <p:sp>
        <p:nvSpPr>
          <p:cNvPr id="2" name="TextBox 1">
            <a:extLst>
              <a:ext uri="{FF2B5EF4-FFF2-40B4-BE49-F238E27FC236}">
                <a16:creationId xmlns:a16="http://schemas.microsoft.com/office/drawing/2014/main" id="{481E1356-B8C7-ACE1-6738-57B8294D1133}"/>
              </a:ext>
            </a:extLst>
          </p:cNvPr>
          <p:cNvSpPr txBox="1"/>
          <p:nvPr/>
        </p:nvSpPr>
        <p:spPr>
          <a:xfrm>
            <a:off x="5401547" y="641051"/>
            <a:ext cx="1388906" cy="369332"/>
          </a:xfrm>
          <a:prstGeom prst="rect">
            <a:avLst/>
          </a:prstGeom>
          <a:noFill/>
        </p:spPr>
        <p:txBody>
          <a:bodyPr wrap="none" rtlCol="0">
            <a:spAutoFit/>
          </a:bodyPr>
          <a:lstStyle/>
          <a:p>
            <a:r>
              <a:rPr lang="en-CA" dirty="0"/>
              <a:t>Actual NDVI</a:t>
            </a:r>
          </a:p>
        </p:txBody>
      </p:sp>
      <p:sp>
        <p:nvSpPr>
          <p:cNvPr id="15" name="TextBox 14">
            <a:extLst>
              <a:ext uri="{FF2B5EF4-FFF2-40B4-BE49-F238E27FC236}">
                <a16:creationId xmlns:a16="http://schemas.microsoft.com/office/drawing/2014/main" id="{A672DE30-319F-CDFF-EADA-73A3C19B493F}"/>
              </a:ext>
            </a:extLst>
          </p:cNvPr>
          <p:cNvSpPr txBox="1"/>
          <p:nvPr/>
        </p:nvSpPr>
        <p:spPr>
          <a:xfrm>
            <a:off x="6589892" y="6216949"/>
            <a:ext cx="3634740" cy="646331"/>
          </a:xfrm>
          <a:prstGeom prst="rect">
            <a:avLst/>
          </a:prstGeom>
          <a:noFill/>
        </p:spPr>
        <p:txBody>
          <a:bodyPr wrap="square" rtlCol="0">
            <a:spAutoFit/>
          </a:bodyPr>
          <a:lstStyle/>
          <a:p>
            <a:r>
              <a:rPr lang="en-CA" dirty="0"/>
              <a:t>Note: There were cloud shadows in the bottom two thirds of the image</a:t>
            </a:r>
          </a:p>
        </p:txBody>
      </p:sp>
    </p:spTree>
    <p:extLst>
      <p:ext uri="{BB962C8B-B14F-4D97-AF65-F5344CB8AC3E}">
        <p14:creationId xmlns:p14="http://schemas.microsoft.com/office/powerpoint/2010/main" val="218746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1678A-2B31-75CE-D0AA-82B065B20067}"/>
              </a:ext>
            </a:extLst>
          </p:cNvPr>
          <p:cNvPicPr>
            <a:picLocks noChangeAspect="1"/>
          </p:cNvPicPr>
          <p:nvPr/>
        </p:nvPicPr>
        <p:blipFill>
          <a:blip r:embed="rId3"/>
          <a:stretch>
            <a:fillRect/>
          </a:stretch>
        </p:blipFill>
        <p:spPr>
          <a:xfrm>
            <a:off x="1543688" y="1130382"/>
            <a:ext cx="4400477" cy="227763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A2D1DEEC-BA5C-7605-81F9-CC82AFB882BB}"/>
              </a:ext>
            </a:extLst>
          </p:cNvPr>
          <p:cNvSpPr txBox="1"/>
          <p:nvPr/>
        </p:nvSpPr>
        <p:spPr>
          <a:xfrm>
            <a:off x="75933" y="4875700"/>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692496" y="4875700"/>
            <a:ext cx="1398844" cy="646331"/>
          </a:xfrm>
          <a:prstGeom prst="rect">
            <a:avLst/>
          </a:prstGeom>
          <a:noFill/>
        </p:spPr>
        <p:txBody>
          <a:bodyPr wrap="none" rtlCol="0">
            <a:spAutoFit/>
          </a:bodyPr>
          <a:lstStyle/>
          <a:p>
            <a:r>
              <a:rPr lang="en-CA" dirty="0"/>
              <a:t>Timestep 20</a:t>
            </a:r>
          </a:p>
          <a:p>
            <a:pPr algn="ctr"/>
            <a:r>
              <a:rPr lang="en-CA" dirty="0"/>
              <a:t>August 6</a:t>
            </a:r>
          </a:p>
        </p:txBody>
      </p:sp>
      <p:pic>
        <p:nvPicPr>
          <p:cNvPr id="5" name="Picture 4">
            <a:extLst>
              <a:ext uri="{FF2B5EF4-FFF2-40B4-BE49-F238E27FC236}">
                <a16:creationId xmlns:a16="http://schemas.microsoft.com/office/drawing/2014/main" id="{A363A376-B67D-62AC-7F8A-761CDCB1D8CE}"/>
              </a:ext>
            </a:extLst>
          </p:cNvPr>
          <p:cNvPicPr>
            <a:picLocks noChangeAspect="1"/>
          </p:cNvPicPr>
          <p:nvPr/>
        </p:nvPicPr>
        <p:blipFill>
          <a:blip r:embed="rId4"/>
          <a:stretch>
            <a:fillRect/>
          </a:stretch>
        </p:blipFill>
        <p:spPr>
          <a:xfrm>
            <a:off x="6194844" y="1104687"/>
            <a:ext cx="4438217" cy="2303282"/>
          </a:xfrm>
          <a:prstGeom prst="rect">
            <a:avLst/>
          </a:prstGeom>
        </p:spPr>
      </p:pic>
      <p:pic>
        <p:nvPicPr>
          <p:cNvPr id="7" name="Picture 6">
            <a:extLst>
              <a:ext uri="{FF2B5EF4-FFF2-40B4-BE49-F238E27FC236}">
                <a16:creationId xmlns:a16="http://schemas.microsoft.com/office/drawing/2014/main" id="{F4E680B7-450A-F302-4155-877017DCA3FC}"/>
              </a:ext>
            </a:extLst>
          </p:cNvPr>
          <p:cNvPicPr>
            <a:picLocks noChangeAspect="1"/>
          </p:cNvPicPr>
          <p:nvPr/>
        </p:nvPicPr>
        <p:blipFill>
          <a:blip r:embed="rId5"/>
          <a:stretch>
            <a:fillRect/>
          </a:stretch>
        </p:blipFill>
        <p:spPr>
          <a:xfrm>
            <a:off x="1578235" y="3916701"/>
            <a:ext cx="4393680" cy="2277635"/>
          </a:xfrm>
          <a:prstGeom prst="rect">
            <a:avLst/>
          </a:prstGeom>
        </p:spPr>
      </p:pic>
      <p:pic>
        <p:nvPicPr>
          <p:cNvPr id="9" name="Picture 8">
            <a:extLst>
              <a:ext uri="{FF2B5EF4-FFF2-40B4-BE49-F238E27FC236}">
                <a16:creationId xmlns:a16="http://schemas.microsoft.com/office/drawing/2014/main" id="{3222B9BF-EC21-65B4-37C2-C05EBA4F4BA8}"/>
              </a:ext>
            </a:extLst>
          </p:cNvPr>
          <p:cNvPicPr>
            <a:picLocks noChangeAspect="1"/>
          </p:cNvPicPr>
          <p:nvPr/>
        </p:nvPicPr>
        <p:blipFill>
          <a:blip r:embed="rId6"/>
          <a:stretch>
            <a:fillRect/>
          </a:stretch>
        </p:blipFill>
        <p:spPr>
          <a:xfrm>
            <a:off x="6145422" y="3892386"/>
            <a:ext cx="4487639" cy="2301950"/>
          </a:xfrm>
          <a:prstGeom prst="rect">
            <a:avLst/>
          </a:prstGeom>
        </p:spPr>
      </p:pic>
      <p:sp>
        <p:nvSpPr>
          <p:cNvPr id="2" name="TextBox 1">
            <a:extLst>
              <a:ext uri="{FF2B5EF4-FFF2-40B4-BE49-F238E27FC236}">
                <a16:creationId xmlns:a16="http://schemas.microsoft.com/office/drawing/2014/main" id="{3959731D-C7CC-0A05-7F34-F269A912F28A}"/>
              </a:ext>
            </a:extLst>
          </p:cNvPr>
          <p:cNvSpPr txBox="1"/>
          <p:nvPr/>
        </p:nvSpPr>
        <p:spPr>
          <a:xfrm>
            <a:off x="5244516" y="641051"/>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6336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E48-5812-2151-67E7-52D8CEC460A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09D99F-A88F-0C04-67F1-8307F9420CC6}"/>
              </a:ext>
            </a:extLst>
          </p:cNvPr>
          <p:cNvPicPr>
            <a:picLocks noChangeAspect="1"/>
          </p:cNvPicPr>
          <p:nvPr/>
        </p:nvPicPr>
        <p:blipFill>
          <a:blip r:embed="rId3"/>
          <a:srcRect l="5913" t="15152"/>
          <a:stretch>
            <a:fillRect/>
          </a:stretch>
        </p:blipFill>
        <p:spPr>
          <a:xfrm>
            <a:off x="1543541" y="1130381"/>
            <a:ext cx="4400623" cy="2277587"/>
          </a:xfrm>
          <a:prstGeom prst="rect">
            <a:avLst/>
          </a:prstGeom>
        </p:spPr>
      </p:pic>
      <p:pic>
        <p:nvPicPr>
          <p:cNvPr id="10" name="Picture 9">
            <a:extLst>
              <a:ext uri="{FF2B5EF4-FFF2-40B4-BE49-F238E27FC236}">
                <a16:creationId xmlns:a16="http://schemas.microsoft.com/office/drawing/2014/main" id="{D9B56DCB-63D0-1B4E-8FE1-6C335B15309D}"/>
              </a:ext>
            </a:extLst>
          </p:cNvPr>
          <p:cNvPicPr>
            <a:picLocks noChangeAspect="1"/>
          </p:cNvPicPr>
          <p:nvPr/>
        </p:nvPicPr>
        <p:blipFill>
          <a:blip r:embed="rId4"/>
          <a:srcRect l="5913" t="15280"/>
          <a:stretch>
            <a:fillRect/>
          </a:stretch>
        </p:blipFill>
        <p:spPr>
          <a:xfrm>
            <a:off x="6232437" y="1130382"/>
            <a:ext cx="4400623" cy="2277587"/>
          </a:xfrm>
          <a:prstGeom prst="rect">
            <a:avLst/>
          </a:prstGeom>
        </p:spPr>
      </p:pic>
      <p:pic>
        <p:nvPicPr>
          <p:cNvPr id="3" name="Picture 2">
            <a:extLst>
              <a:ext uri="{FF2B5EF4-FFF2-40B4-BE49-F238E27FC236}">
                <a16:creationId xmlns:a16="http://schemas.microsoft.com/office/drawing/2014/main" id="{233179EC-0524-1999-4188-3D890F66904D}"/>
              </a:ext>
            </a:extLst>
          </p:cNvPr>
          <p:cNvPicPr>
            <a:picLocks noChangeAspect="1"/>
          </p:cNvPicPr>
          <p:nvPr/>
        </p:nvPicPr>
        <p:blipFill>
          <a:blip r:embed="rId5"/>
          <a:srcRect l="5749" t="15152"/>
          <a:stretch>
            <a:fillRect/>
          </a:stretch>
        </p:blipFill>
        <p:spPr>
          <a:xfrm>
            <a:off x="3899159" y="3635862"/>
            <a:ext cx="4393680" cy="2273993"/>
          </a:xfrm>
          <a:prstGeom prst="rect">
            <a:avLst/>
          </a:prstGeom>
        </p:spPr>
      </p:pic>
      <p:sp>
        <p:nvSpPr>
          <p:cNvPr id="19" name="TextBox 18">
            <a:extLst>
              <a:ext uri="{FF2B5EF4-FFF2-40B4-BE49-F238E27FC236}">
                <a16:creationId xmlns:a16="http://schemas.microsoft.com/office/drawing/2014/main" id="{5173893B-E6A2-4730-DDB4-82F2FADDE146}"/>
              </a:ext>
            </a:extLst>
          </p:cNvPr>
          <p:cNvSpPr txBox="1"/>
          <p:nvPr/>
        </p:nvSpPr>
        <p:spPr>
          <a:xfrm>
            <a:off x="149642" y="2084486"/>
            <a:ext cx="1353960" cy="646331"/>
          </a:xfrm>
          <a:prstGeom prst="rect">
            <a:avLst/>
          </a:prstGeom>
          <a:noFill/>
        </p:spPr>
        <p:txBody>
          <a:bodyPr wrap="none" rtlCol="0">
            <a:spAutoFit/>
          </a:bodyPr>
          <a:lstStyle/>
          <a:p>
            <a:pPr algn="ctr"/>
            <a:r>
              <a:rPr lang="en-CA"/>
              <a:t>Timestep -8</a:t>
            </a:r>
            <a:endParaRPr lang="en-CA" dirty="0"/>
          </a:p>
          <a:p>
            <a:pPr algn="ctr"/>
            <a:r>
              <a:rPr lang="en-CA" dirty="0"/>
              <a:t>March 19</a:t>
            </a:r>
          </a:p>
        </p:txBody>
      </p:sp>
      <p:sp>
        <p:nvSpPr>
          <p:cNvPr id="24" name="TextBox 23">
            <a:extLst>
              <a:ext uri="{FF2B5EF4-FFF2-40B4-BE49-F238E27FC236}">
                <a16:creationId xmlns:a16="http://schemas.microsoft.com/office/drawing/2014/main" id="{03556871-3999-BDD5-E9F1-EE41693047CF}"/>
              </a:ext>
            </a:extLst>
          </p:cNvPr>
          <p:cNvSpPr txBox="1"/>
          <p:nvPr/>
        </p:nvSpPr>
        <p:spPr>
          <a:xfrm>
            <a:off x="10685441" y="2084486"/>
            <a:ext cx="1353960" cy="646331"/>
          </a:xfrm>
          <a:prstGeom prst="rect">
            <a:avLst/>
          </a:prstGeom>
          <a:noFill/>
        </p:spPr>
        <p:txBody>
          <a:bodyPr wrap="none" rtlCol="0">
            <a:spAutoFit/>
          </a:bodyPr>
          <a:lstStyle/>
          <a:p>
            <a:pPr algn="ctr"/>
            <a:r>
              <a:rPr lang="en-CA" dirty="0"/>
              <a:t>Timestep -4</a:t>
            </a:r>
          </a:p>
          <a:p>
            <a:pPr algn="ctr"/>
            <a:r>
              <a:rPr lang="en-CA" dirty="0"/>
              <a:t>April 8</a:t>
            </a:r>
          </a:p>
        </p:txBody>
      </p:sp>
      <p:sp>
        <p:nvSpPr>
          <p:cNvPr id="27" name="TextBox 26">
            <a:extLst>
              <a:ext uri="{FF2B5EF4-FFF2-40B4-BE49-F238E27FC236}">
                <a16:creationId xmlns:a16="http://schemas.microsoft.com/office/drawing/2014/main" id="{7913EB29-0D00-6D8E-32AB-E543E3ACB8E2}"/>
              </a:ext>
            </a:extLst>
          </p:cNvPr>
          <p:cNvSpPr txBox="1"/>
          <p:nvPr/>
        </p:nvSpPr>
        <p:spPr>
          <a:xfrm>
            <a:off x="5427707" y="6137748"/>
            <a:ext cx="1336584" cy="646331"/>
          </a:xfrm>
          <a:prstGeom prst="rect">
            <a:avLst/>
          </a:prstGeom>
          <a:noFill/>
        </p:spPr>
        <p:txBody>
          <a:bodyPr wrap="none" rtlCol="0">
            <a:spAutoFit/>
          </a:bodyPr>
          <a:lstStyle/>
          <a:p>
            <a:pPr algn="ctr"/>
            <a:r>
              <a:rPr lang="en-CA" dirty="0"/>
              <a:t>Timestep -1</a:t>
            </a:r>
            <a:br>
              <a:rPr lang="en-CA" dirty="0"/>
            </a:br>
            <a:r>
              <a:rPr lang="en-CA" dirty="0"/>
              <a:t>April 23</a:t>
            </a:r>
          </a:p>
        </p:txBody>
      </p:sp>
      <p:sp>
        <p:nvSpPr>
          <p:cNvPr id="2" name="TextBox 1">
            <a:extLst>
              <a:ext uri="{FF2B5EF4-FFF2-40B4-BE49-F238E27FC236}">
                <a16:creationId xmlns:a16="http://schemas.microsoft.com/office/drawing/2014/main" id="{BC648CD7-BB9F-37D0-1F98-C5404DC10D93}"/>
              </a:ext>
            </a:extLst>
          </p:cNvPr>
          <p:cNvSpPr txBox="1"/>
          <p:nvPr/>
        </p:nvSpPr>
        <p:spPr>
          <a:xfrm>
            <a:off x="5263688" y="677813"/>
            <a:ext cx="1664623" cy="369332"/>
          </a:xfrm>
          <a:prstGeom prst="rect">
            <a:avLst/>
          </a:prstGeom>
          <a:noFill/>
        </p:spPr>
        <p:txBody>
          <a:bodyPr wrap="none" rtlCol="0">
            <a:spAutoFit/>
          </a:bodyPr>
          <a:lstStyle/>
          <a:p>
            <a:r>
              <a:rPr lang="en-CA" dirty="0" err="1"/>
              <a:t>Minicube</a:t>
            </a:r>
            <a:r>
              <a:rPr lang="en-CA" dirty="0"/>
              <a:t> NDVI</a:t>
            </a:r>
          </a:p>
        </p:txBody>
      </p:sp>
    </p:spTree>
    <p:extLst>
      <p:ext uri="{BB962C8B-B14F-4D97-AF65-F5344CB8AC3E}">
        <p14:creationId xmlns:p14="http://schemas.microsoft.com/office/powerpoint/2010/main" val="2031935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F2BC-0EF4-BFCF-2AB0-A4F34A67E5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DA9E50-4B94-E5F5-1BF8-191AF3C137E7}"/>
              </a:ext>
            </a:extLst>
          </p:cNvPr>
          <p:cNvPicPr>
            <a:picLocks noChangeAspect="1"/>
          </p:cNvPicPr>
          <p:nvPr/>
        </p:nvPicPr>
        <p:blipFill>
          <a:blip r:embed="rId3"/>
          <a:stretch>
            <a:fillRect/>
          </a:stretch>
        </p:blipFill>
        <p:spPr>
          <a:xfrm>
            <a:off x="2926836" y="5419879"/>
            <a:ext cx="4414683" cy="1234254"/>
          </a:xfrm>
          <a:prstGeom prst="rect">
            <a:avLst/>
          </a:prstGeom>
        </p:spPr>
      </p:pic>
      <p:pic>
        <p:nvPicPr>
          <p:cNvPr id="7" name="Picture 6">
            <a:extLst>
              <a:ext uri="{FF2B5EF4-FFF2-40B4-BE49-F238E27FC236}">
                <a16:creationId xmlns:a16="http://schemas.microsoft.com/office/drawing/2014/main" id="{6B2A1ED0-93B0-8E56-2B6C-BB1DF2BD6EDF}"/>
              </a:ext>
            </a:extLst>
          </p:cNvPr>
          <p:cNvPicPr>
            <a:picLocks noChangeAspect="1"/>
          </p:cNvPicPr>
          <p:nvPr/>
        </p:nvPicPr>
        <p:blipFill>
          <a:blip r:embed="rId4"/>
          <a:stretch>
            <a:fillRect/>
          </a:stretch>
        </p:blipFill>
        <p:spPr>
          <a:xfrm>
            <a:off x="2926836" y="1252108"/>
            <a:ext cx="4278997" cy="1234254"/>
          </a:xfrm>
          <a:prstGeom prst="rect">
            <a:avLst/>
          </a:prstGeom>
        </p:spPr>
      </p:pic>
      <p:pic>
        <p:nvPicPr>
          <p:cNvPr id="9" name="Picture 8">
            <a:extLst>
              <a:ext uri="{FF2B5EF4-FFF2-40B4-BE49-F238E27FC236}">
                <a16:creationId xmlns:a16="http://schemas.microsoft.com/office/drawing/2014/main" id="{988DC5E9-3062-E48F-421A-DC94F20C4CF4}"/>
              </a:ext>
            </a:extLst>
          </p:cNvPr>
          <p:cNvPicPr>
            <a:picLocks noChangeAspect="1"/>
          </p:cNvPicPr>
          <p:nvPr/>
        </p:nvPicPr>
        <p:blipFill>
          <a:blip r:embed="rId5"/>
          <a:stretch>
            <a:fillRect/>
          </a:stretch>
        </p:blipFill>
        <p:spPr>
          <a:xfrm>
            <a:off x="95531" y="3026869"/>
            <a:ext cx="3577970" cy="1820261"/>
          </a:xfrm>
          <a:prstGeom prst="rect">
            <a:avLst/>
          </a:prstGeom>
        </p:spPr>
      </p:pic>
      <p:cxnSp>
        <p:nvCxnSpPr>
          <p:cNvPr id="11" name="Straight Connector 10">
            <a:extLst>
              <a:ext uri="{FF2B5EF4-FFF2-40B4-BE49-F238E27FC236}">
                <a16:creationId xmlns:a16="http://schemas.microsoft.com/office/drawing/2014/main" id="{B4AB2899-DD5F-AF21-5146-57975E8C000F}"/>
              </a:ext>
            </a:extLst>
          </p:cNvPr>
          <p:cNvCxnSpPr>
            <a:cxnSpLocks/>
          </p:cNvCxnSpPr>
          <p:nvPr/>
        </p:nvCxnSpPr>
        <p:spPr>
          <a:xfrm flipH="1">
            <a:off x="1533832" y="1945855"/>
            <a:ext cx="1219200" cy="184382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F47C35-6577-58C8-9E53-C490AE2DAAD9}"/>
              </a:ext>
            </a:extLst>
          </p:cNvPr>
          <p:cNvCxnSpPr>
            <a:cxnSpLocks/>
          </p:cNvCxnSpPr>
          <p:nvPr/>
        </p:nvCxnSpPr>
        <p:spPr>
          <a:xfrm>
            <a:off x="2753032" y="3789679"/>
            <a:ext cx="98323" cy="22473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49DF7DF-DBC9-755C-1EFF-333ABC3F590E}"/>
              </a:ext>
            </a:extLst>
          </p:cNvPr>
          <p:cNvSpPr txBox="1"/>
          <p:nvPr/>
        </p:nvSpPr>
        <p:spPr>
          <a:xfrm>
            <a:off x="4750288" y="53001"/>
            <a:ext cx="1839350" cy="369332"/>
          </a:xfrm>
          <a:prstGeom prst="rect">
            <a:avLst/>
          </a:prstGeom>
          <a:noFill/>
        </p:spPr>
        <p:txBody>
          <a:bodyPr wrap="none" rtlCol="0">
            <a:spAutoFit/>
          </a:bodyPr>
          <a:lstStyle/>
          <a:p>
            <a:r>
              <a:rPr lang="en-CA" dirty="0"/>
              <a:t>NDVI time series</a:t>
            </a:r>
          </a:p>
        </p:txBody>
      </p:sp>
      <p:sp>
        <p:nvSpPr>
          <p:cNvPr id="16" name="TextBox 15">
            <a:extLst>
              <a:ext uri="{FF2B5EF4-FFF2-40B4-BE49-F238E27FC236}">
                <a16:creationId xmlns:a16="http://schemas.microsoft.com/office/drawing/2014/main" id="{8FD263EF-9543-7654-1E89-887F3047AF80}"/>
              </a:ext>
            </a:extLst>
          </p:cNvPr>
          <p:cNvSpPr txBox="1"/>
          <p:nvPr/>
        </p:nvSpPr>
        <p:spPr>
          <a:xfrm>
            <a:off x="4494767" y="711601"/>
            <a:ext cx="1143133" cy="369332"/>
          </a:xfrm>
          <a:prstGeom prst="rect">
            <a:avLst/>
          </a:prstGeom>
          <a:noFill/>
        </p:spPr>
        <p:txBody>
          <a:bodyPr wrap="none" rtlCol="0">
            <a:spAutoFit/>
          </a:bodyPr>
          <a:lstStyle/>
          <a:p>
            <a:r>
              <a:rPr lang="en-CA" dirty="0"/>
              <a:t>Predicted</a:t>
            </a:r>
          </a:p>
        </p:txBody>
      </p:sp>
      <p:sp>
        <p:nvSpPr>
          <p:cNvPr id="30" name="TextBox 29">
            <a:extLst>
              <a:ext uri="{FF2B5EF4-FFF2-40B4-BE49-F238E27FC236}">
                <a16:creationId xmlns:a16="http://schemas.microsoft.com/office/drawing/2014/main" id="{FB33B7A4-7AC9-8AD1-C46C-C2D4C1AED9C6}"/>
              </a:ext>
            </a:extLst>
          </p:cNvPr>
          <p:cNvSpPr txBox="1"/>
          <p:nvPr/>
        </p:nvSpPr>
        <p:spPr>
          <a:xfrm>
            <a:off x="9066480" y="740482"/>
            <a:ext cx="829073" cy="369332"/>
          </a:xfrm>
          <a:prstGeom prst="rect">
            <a:avLst/>
          </a:prstGeom>
          <a:noFill/>
        </p:spPr>
        <p:txBody>
          <a:bodyPr wrap="none" rtlCol="0">
            <a:spAutoFit/>
          </a:bodyPr>
          <a:lstStyle/>
          <a:p>
            <a:r>
              <a:rPr lang="en-CA" dirty="0"/>
              <a:t>Actual</a:t>
            </a:r>
          </a:p>
        </p:txBody>
      </p:sp>
    </p:spTree>
    <p:extLst>
      <p:ext uri="{BB962C8B-B14F-4D97-AF65-F5344CB8AC3E}">
        <p14:creationId xmlns:p14="http://schemas.microsoft.com/office/powerpoint/2010/main" val="279891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28BC6-5589-A014-36A6-5E86B72783D9}"/>
              </a:ext>
            </a:extLst>
          </p:cNvPr>
          <p:cNvPicPr>
            <a:picLocks noChangeAspect="1"/>
          </p:cNvPicPr>
          <p:nvPr/>
        </p:nvPicPr>
        <p:blipFill>
          <a:blip r:embed="rId3"/>
          <a:stretch>
            <a:fillRect/>
          </a:stretch>
        </p:blipFill>
        <p:spPr>
          <a:xfrm>
            <a:off x="6282813" y="1562399"/>
            <a:ext cx="5692226" cy="5068529"/>
          </a:xfrm>
          <a:prstGeom prst="rect">
            <a:avLst/>
          </a:prstGeom>
        </p:spPr>
      </p:pic>
      <p:pic>
        <p:nvPicPr>
          <p:cNvPr id="7" name="Picture 6">
            <a:extLst>
              <a:ext uri="{FF2B5EF4-FFF2-40B4-BE49-F238E27FC236}">
                <a16:creationId xmlns:a16="http://schemas.microsoft.com/office/drawing/2014/main" id="{3ADE5E64-5EE0-8938-2E80-357F423FC2FF}"/>
              </a:ext>
            </a:extLst>
          </p:cNvPr>
          <p:cNvPicPr>
            <a:picLocks noChangeAspect="1"/>
          </p:cNvPicPr>
          <p:nvPr/>
        </p:nvPicPr>
        <p:blipFill>
          <a:blip r:embed="rId4"/>
          <a:stretch>
            <a:fillRect/>
          </a:stretch>
        </p:blipFill>
        <p:spPr>
          <a:xfrm>
            <a:off x="134868" y="1562399"/>
            <a:ext cx="5774319" cy="5143437"/>
          </a:xfrm>
          <a:prstGeom prst="rect">
            <a:avLst/>
          </a:prstGeom>
        </p:spPr>
      </p:pic>
      <p:sp>
        <p:nvSpPr>
          <p:cNvPr id="8" name="TextBox 7">
            <a:extLst>
              <a:ext uri="{FF2B5EF4-FFF2-40B4-BE49-F238E27FC236}">
                <a16:creationId xmlns:a16="http://schemas.microsoft.com/office/drawing/2014/main" id="{575205A1-319B-3988-12A8-E7E46A8D93A4}"/>
              </a:ext>
            </a:extLst>
          </p:cNvPr>
          <p:cNvSpPr txBox="1"/>
          <p:nvPr/>
        </p:nvSpPr>
        <p:spPr>
          <a:xfrm>
            <a:off x="1985877" y="1071712"/>
            <a:ext cx="2072299" cy="369332"/>
          </a:xfrm>
          <a:prstGeom prst="rect">
            <a:avLst/>
          </a:prstGeom>
          <a:noFill/>
        </p:spPr>
        <p:txBody>
          <a:bodyPr wrap="none" rtlCol="0">
            <a:spAutoFit/>
          </a:bodyPr>
          <a:lstStyle/>
          <a:p>
            <a:r>
              <a:rPr lang="en-CA" dirty="0"/>
              <a:t>Clouds un-masked</a:t>
            </a:r>
          </a:p>
        </p:txBody>
      </p:sp>
      <p:sp>
        <p:nvSpPr>
          <p:cNvPr id="10" name="TextBox 9">
            <a:extLst>
              <a:ext uri="{FF2B5EF4-FFF2-40B4-BE49-F238E27FC236}">
                <a16:creationId xmlns:a16="http://schemas.microsoft.com/office/drawing/2014/main" id="{CC39292C-3E90-28AC-77E0-BC9F7CF2BBAC}"/>
              </a:ext>
            </a:extLst>
          </p:cNvPr>
          <p:cNvSpPr txBox="1"/>
          <p:nvPr/>
        </p:nvSpPr>
        <p:spPr>
          <a:xfrm>
            <a:off x="8092776" y="1071711"/>
            <a:ext cx="2072299" cy="369332"/>
          </a:xfrm>
          <a:prstGeom prst="rect">
            <a:avLst/>
          </a:prstGeom>
          <a:noFill/>
        </p:spPr>
        <p:txBody>
          <a:bodyPr wrap="square">
            <a:spAutoFit/>
          </a:bodyPr>
          <a:lstStyle/>
          <a:p>
            <a:pPr algn="ctr"/>
            <a:r>
              <a:rPr lang="en-CA" dirty="0"/>
              <a:t>Clouds masked</a:t>
            </a:r>
          </a:p>
        </p:txBody>
      </p:sp>
      <p:sp>
        <p:nvSpPr>
          <p:cNvPr id="2" name="TextBox 1">
            <a:extLst>
              <a:ext uri="{FF2B5EF4-FFF2-40B4-BE49-F238E27FC236}">
                <a16:creationId xmlns:a16="http://schemas.microsoft.com/office/drawing/2014/main" id="{A1AC9493-0854-07C2-AD43-2204F49EB551}"/>
              </a:ext>
            </a:extLst>
          </p:cNvPr>
          <p:cNvSpPr txBox="1"/>
          <p:nvPr/>
        </p:nvSpPr>
        <p:spPr>
          <a:xfrm>
            <a:off x="3551903" y="303551"/>
            <a:ext cx="5088193" cy="923330"/>
          </a:xfrm>
          <a:prstGeom prst="rect">
            <a:avLst/>
          </a:prstGeom>
          <a:noFill/>
        </p:spPr>
        <p:txBody>
          <a:bodyPr wrap="square" rtlCol="0">
            <a:spAutoFit/>
          </a:bodyPr>
          <a:lstStyle/>
          <a:p>
            <a:pPr algn="ctr"/>
            <a:r>
              <a:rPr lang="en-CA" dirty="0"/>
              <a:t>The custom cloud mask can be seen to mask the highway and houses in the bottom right region</a:t>
            </a:r>
            <a:br>
              <a:rPr lang="en-CA" dirty="0"/>
            </a:br>
            <a:endParaRPr lang="en-CA" dirty="0"/>
          </a:p>
        </p:txBody>
      </p:sp>
    </p:spTree>
    <p:extLst>
      <p:ext uri="{BB962C8B-B14F-4D97-AF65-F5344CB8AC3E}">
        <p14:creationId xmlns:p14="http://schemas.microsoft.com/office/powerpoint/2010/main" val="150451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E362-31A8-E3CF-4AD5-B74FA75487B4}"/>
              </a:ext>
            </a:extLst>
          </p:cNvPr>
          <p:cNvSpPr>
            <a:spLocks noGrp="1"/>
          </p:cNvSpPr>
          <p:nvPr>
            <p:ph type="title"/>
          </p:nvPr>
        </p:nvSpPr>
        <p:spPr/>
        <p:txBody>
          <a:bodyPr/>
          <a:lstStyle/>
          <a:p>
            <a:r>
              <a:rPr lang="en-CA" dirty="0"/>
              <a:t>Outline </a:t>
            </a:r>
          </a:p>
        </p:txBody>
      </p:sp>
      <p:sp>
        <p:nvSpPr>
          <p:cNvPr id="3" name="Content Placeholder 2">
            <a:extLst>
              <a:ext uri="{FF2B5EF4-FFF2-40B4-BE49-F238E27FC236}">
                <a16:creationId xmlns:a16="http://schemas.microsoft.com/office/drawing/2014/main" id="{F286A15D-2D80-D0E5-4AD5-7780B6C77342}"/>
              </a:ext>
            </a:extLst>
          </p:cNvPr>
          <p:cNvSpPr>
            <a:spLocks noGrp="1"/>
          </p:cNvSpPr>
          <p:nvPr>
            <p:ph idx="1"/>
          </p:nvPr>
        </p:nvSpPr>
        <p:spPr/>
        <p:txBody>
          <a:bodyPr>
            <a:normAutofit lnSpcReduction="10000"/>
          </a:bodyPr>
          <a:lstStyle/>
          <a:p>
            <a:r>
              <a:rPr lang="en-CA" dirty="0"/>
              <a:t>Purpose?</a:t>
            </a:r>
          </a:p>
          <a:p>
            <a:pPr lvl="1"/>
            <a:r>
              <a:rPr lang="en-CA" dirty="0"/>
              <a:t>Assess the accuracy of </a:t>
            </a:r>
            <a:r>
              <a:rPr lang="en-CA" dirty="0" err="1"/>
              <a:t>Contextformer</a:t>
            </a:r>
            <a:r>
              <a:rPr lang="en-CA" dirty="0"/>
              <a:t> with our own </a:t>
            </a:r>
            <a:r>
              <a:rPr lang="en-CA" dirty="0" err="1"/>
              <a:t>minicubes</a:t>
            </a:r>
            <a:endParaRPr lang="en-CA" dirty="0"/>
          </a:p>
          <a:p>
            <a:r>
              <a:rPr lang="en-CA" dirty="0"/>
              <a:t>What we did</a:t>
            </a:r>
          </a:p>
          <a:p>
            <a:pPr lvl="1"/>
            <a:r>
              <a:rPr lang="en-CA" dirty="0"/>
              <a:t>Generated </a:t>
            </a:r>
            <a:r>
              <a:rPr lang="en-CA" dirty="0" err="1"/>
              <a:t>Contextformer</a:t>
            </a:r>
            <a:r>
              <a:rPr lang="en-CA" dirty="0"/>
              <a:t> NDVI predictions on replicated </a:t>
            </a:r>
            <a:r>
              <a:rPr lang="en-CA" dirty="0" err="1"/>
              <a:t>minicubes</a:t>
            </a:r>
            <a:endParaRPr lang="en-CA" dirty="0"/>
          </a:p>
          <a:p>
            <a:pPr lvl="2"/>
            <a:r>
              <a:rPr lang="en-CA" dirty="0"/>
              <a:t>2 sites from May – July and 1 from July – September</a:t>
            </a:r>
          </a:p>
          <a:p>
            <a:pPr lvl="2"/>
            <a:r>
              <a:rPr lang="en-CA" dirty="0" err="1"/>
              <a:t>Minicubes</a:t>
            </a:r>
            <a:r>
              <a:rPr lang="en-CA" dirty="0"/>
              <a:t> were replicated using the ‘</a:t>
            </a:r>
            <a:r>
              <a:rPr lang="en-CA" dirty="0" err="1"/>
              <a:t>nasadem</a:t>
            </a:r>
            <a:r>
              <a:rPr lang="en-CA" dirty="0"/>
              <a:t>’ provider in place of ‘</a:t>
            </a:r>
            <a:r>
              <a:rPr lang="en-CA" dirty="0" err="1"/>
              <a:t>srtm</a:t>
            </a:r>
            <a:r>
              <a:rPr lang="en-CA" dirty="0"/>
              <a:t>’</a:t>
            </a:r>
          </a:p>
          <a:p>
            <a:pPr lvl="1"/>
            <a:r>
              <a:rPr lang="en-CA" dirty="0"/>
              <a:t>Compared predicted NDVI to Sentinel 2 measurements within 5 days</a:t>
            </a:r>
          </a:p>
          <a:p>
            <a:r>
              <a:rPr lang="en-CA" dirty="0"/>
              <a:t>Main findings</a:t>
            </a:r>
          </a:p>
          <a:p>
            <a:pPr lvl="1"/>
            <a:r>
              <a:rPr lang="en-CA" dirty="0"/>
              <a:t>Mostly correct patterns, except for timestep 10 on site 2</a:t>
            </a:r>
          </a:p>
          <a:p>
            <a:pPr lvl="1"/>
            <a:r>
              <a:rPr lang="en-CA" dirty="0"/>
              <a:t>Fine and coarse scale blocking for agriculture</a:t>
            </a:r>
          </a:p>
          <a:p>
            <a:pPr lvl="1"/>
            <a:r>
              <a:rPr lang="en-CA" dirty="0"/>
              <a:t>Time series (incomplete)</a:t>
            </a:r>
          </a:p>
          <a:p>
            <a:pPr lvl="1"/>
            <a:endParaRPr lang="en-CA" dirty="0"/>
          </a:p>
        </p:txBody>
      </p:sp>
    </p:spTree>
    <p:extLst>
      <p:ext uri="{BB962C8B-B14F-4D97-AF65-F5344CB8AC3E}">
        <p14:creationId xmlns:p14="http://schemas.microsoft.com/office/powerpoint/2010/main" val="162948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21865F-DC0D-F99D-5192-00A093025B72}"/>
              </a:ext>
            </a:extLst>
          </p:cNvPr>
          <p:cNvPicPr>
            <a:picLocks noChangeAspect="1"/>
          </p:cNvPicPr>
          <p:nvPr/>
        </p:nvPicPr>
        <p:blipFill>
          <a:blip r:embed="rId2"/>
          <a:stretch>
            <a:fillRect/>
          </a:stretch>
        </p:blipFill>
        <p:spPr>
          <a:xfrm>
            <a:off x="5252392" y="1001688"/>
            <a:ext cx="6630057" cy="552260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24561"/>
            <a:ext cx="10515600" cy="1325563"/>
          </a:xfrm>
        </p:spPr>
        <p:txBody>
          <a:bodyPr/>
          <a:lstStyle/>
          <a:p>
            <a:r>
              <a:rPr lang="en-CA" dirty="0"/>
              <a:t>Site 1: Portugal</a:t>
            </a:r>
          </a:p>
        </p:txBody>
      </p:sp>
      <p:pic>
        <p:nvPicPr>
          <p:cNvPr id="5" name="Picture 4">
            <a:extLst>
              <a:ext uri="{FF2B5EF4-FFF2-40B4-BE49-F238E27FC236}">
                <a16:creationId xmlns:a16="http://schemas.microsoft.com/office/drawing/2014/main" id="{F388C222-5DB9-FB28-E9B0-0EFC69F76EEF}"/>
              </a:ext>
            </a:extLst>
          </p:cNvPr>
          <p:cNvPicPr>
            <a:picLocks noChangeAspect="1"/>
          </p:cNvPicPr>
          <p:nvPr/>
        </p:nvPicPr>
        <p:blipFill>
          <a:blip r:embed="rId3"/>
          <a:stretch>
            <a:fillRect/>
          </a:stretch>
        </p:blipFill>
        <p:spPr>
          <a:xfrm>
            <a:off x="838200" y="1630396"/>
            <a:ext cx="3130452" cy="4893894"/>
          </a:xfrm>
          <a:prstGeom prst="rect">
            <a:avLst/>
          </a:prstGeom>
        </p:spPr>
      </p:pic>
      <p:sp>
        <p:nvSpPr>
          <p:cNvPr id="3" name="TextBox 2">
            <a:extLst>
              <a:ext uri="{FF2B5EF4-FFF2-40B4-BE49-F238E27FC236}">
                <a16:creationId xmlns:a16="http://schemas.microsoft.com/office/drawing/2014/main" id="{DEE58C11-EC28-A63F-9347-F78B50F84A83}"/>
              </a:ext>
            </a:extLst>
          </p:cNvPr>
          <p:cNvSpPr txBox="1"/>
          <p:nvPr/>
        </p:nvSpPr>
        <p:spPr>
          <a:xfrm>
            <a:off x="838200" y="1118733"/>
            <a:ext cx="4942840" cy="338554"/>
          </a:xfrm>
          <a:prstGeom prst="rect">
            <a:avLst/>
          </a:prstGeom>
          <a:noFill/>
        </p:spPr>
        <p:txBody>
          <a:bodyPr wrap="square" rtlCol="0">
            <a:spAutoFit/>
          </a:bodyPr>
          <a:lstStyle/>
          <a:p>
            <a:r>
              <a:rPr lang="en-CA" sz="1600" dirty="0" err="1"/>
              <a:t>ood</a:t>
            </a:r>
            <a:r>
              <a:rPr lang="en-CA" sz="1600" dirty="0"/>
              <a:t>-t JAS2021 minicube_0_29SND_39.29_-8.56</a:t>
            </a:r>
          </a:p>
        </p:txBody>
      </p:sp>
    </p:spTree>
    <p:extLst>
      <p:ext uri="{BB962C8B-B14F-4D97-AF65-F5344CB8AC3E}">
        <p14:creationId xmlns:p14="http://schemas.microsoft.com/office/powerpoint/2010/main" val="13146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E91-4B4A-D310-0A80-54FC9E01B4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0FBA201-CE61-EA95-990E-9AB0865547D4}"/>
              </a:ext>
            </a:extLst>
          </p:cNvPr>
          <p:cNvPicPr>
            <a:picLocks noChangeAspect="1"/>
          </p:cNvPicPr>
          <p:nvPr/>
        </p:nvPicPr>
        <p:blipFill>
          <a:blip r:embed="rId2"/>
          <a:stretch>
            <a:fillRect/>
          </a:stretch>
        </p:blipFill>
        <p:spPr>
          <a:xfrm>
            <a:off x="6641263" y="624373"/>
            <a:ext cx="3734153" cy="2869766"/>
          </a:xfrm>
          <a:prstGeom prst="rect">
            <a:avLst/>
          </a:prstGeom>
        </p:spPr>
      </p:pic>
      <p:sp>
        <p:nvSpPr>
          <p:cNvPr id="19" name="TextBox 18">
            <a:extLst>
              <a:ext uri="{FF2B5EF4-FFF2-40B4-BE49-F238E27FC236}">
                <a16:creationId xmlns:a16="http://schemas.microsoft.com/office/drawing/2014/main" id="{92038B9F-CB40-44BC-F8D9-7448D5BC2046}"/>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C3F54901-086A-4A5E-DD08-2BF5186D3A56}"/>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6D50C010-9CCD-C606-73F1-79FF7294DF11}"/>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63C413EE-039C-4CA4-4CEC-95D8A58A9FF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7A9540-AEDD-7526-9348-C26013E09AC3}"/>
              </a:ext>
            </a:extLst>
          </p:cNvPr>
          <p:cNvSpPr txBox="1"/>
          <p:nvPr/>
        </p:nvSpPr>
        <p:spPr>
          <a:xfrm>
            <a:off x="5268543" y="160467"/>
            <a:ext cx="1514734" cy="369332"/>
          </a:xfrm>
          <a:prstGeom prst="rect">
            <a:avLst/>
          </a:prstGeom>
          <a:noFill/>
        </p:spPr>
        <p:txBody>
          <a:bodyPr wrap="square" rtlCol="0">
            <a:spAutoFit/>
          </a:bodyPr>
          <a:lstStyle/>
          <a:p>
            <a:r>
              <a:rPr lang="en-CA" dirty="0"/>
              <a:t>Actual NDVI</a:t>
            </a:r>
          </a:p>
        </p:txBody>
      </p:sp>
      <p:pic>
        <p:nvPicPr>
          <p:cNvPr id="5" name="Picture 4">
            <a:extLst>
              <a:ext uri="{FF2B5EF4-FFF2-40B4-BE49-F238E27FC236}">
                <a16:creationId xmlns:a16="http://schemas.microsoft.com/office/drawing/2014/main" id="{DA014DDD-E8E6-A22D-8B4B-60C208DD1684}"/>
              </a:ext>
            </a:extLst>
          </p:cNvPr>
          <p:cNvPicPr>
            <a:picLocks noChangeAspect="1"/>
          </p:cNvPicPr>
          <p:nvPr/>
        </p:nvPicPr>
        <p:blipFill>
          <a:blip r:embed="rId3"/>
          <a:stretch>
            <a:fillRect/>
          </a:stretch>
        </p:blipFill>
        <p:spPr>
          <a:xfrm>
            <a:off x="1553497" y="680065"/>
            <a:ext cx="3715046" cy="2814074"/>
          </a:xfrm>
          <a:prstGeom prst="rect">
            <a:avLst/>
          </a:prstGeom>
        </p:spPr>
      </p:pic>
      <p:pic>
        <p:nvPicPr>
          <p:cNvPr id="9" name="Picture 8">
            <a:extLst>
              <a:ext uri="{FF2B5EF4-FFF2-40B4-BE49-F238E27FC236}">
                <a16:creationId xmlns:a16="http://schemas.microsoft.com/office/drawing/2014/main" id="{CD16BCE7-B9D4-4621-6EAF-2625BDC046D3}"/>
              </a:ext>
            </a:extLst>
          </p:cNvPr>
          <p:cNvPicPr>
            <a:picLocks noChangeAspect="1"/>
          </p:cNvPicPr>
          <p:nvPr/>
        </p:nvPicPr>
        <p:blipFill>
          <a:blip r:embed="rId4"/>
          <a:stretch>
            <a:fillRect/>
          </a:stretch>
        </p:blipFill>
        <p:spPr>
          <a:xfrm>
            <a:off x="1573161" y="3774285"/>
            <a:ext cx="3695382" cy="2802445"/>
          </a:xfrm>
          <a:prstGeom prst="rect">
            <a:avLst/>
          </a:prstGeom>
        </p:spPr>
      </p:pic>
      <p:pic>
        <p:nvPicPr>
          <p:cNvPr id="11" name="Picture 10">
            <a:extLst>
              <a:ext uri="{FF2B5EF4-FFF2-40B4-BE49-F238E27FC236}">
                <a16:creationId xmlns:a16="http://schemas.microsoft.com/office/drawing/2014/main" id="{95513713-D283-9517-4C03-6F2389C04844}"/>
              </a:ext>
            </a:extLst>
          </p:cNvPr>
          <p:cNvPicPr>
            <a:picLocks noChangeAspect="1"/>
          </p:cNvPicPr>
          <p:nvPr/>
        </p:nvPicPr>
        <p:blipFill>
          <a:blip r:embed="rId5"/>
          <a:stretch>
            <a:fillRect/>
          </a:stretch>
        </p:blipFill>
        <p:spPr>
          <a:xfrm>
            <a:off x="6680032" y="3776162"/>
            <a:ext cx="3695383" cy="2800568"/>
          </a:xfrm>
          <a:prstGeom prst="rect">
            <a:avLst/>
          </a:prstGeom>
        </p:spPr>
      </p:pic>
    </p:spTree>
    <p:extLst>
      <p:ext uri="{BB962C8B-B14F-4D97-AF65-F5344CB8AC3E}">
        <p14:creationId xmlns:p14="http://schemas.microsoft.com/office/powerpoint/2010/main" val="182903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962D3-C75B-5A8D-BA72-8F62A30EB0C0}"/>
              </a:ext>
            </a:extLst>
          </p:cNvPr>
          <p:cNvPicPr>
            <a:picLocks noChangeAspect="1"/>
          </p:cNvPicPr>
          <p:nvPr/>
        </p:nvPicPr>
        <p:blipFill>
          <a:blip r:embed="rId3"/>
          <a:stretch>
            <a:fillRect/>
          </a:stretch>
        </p:blipFill>
        <p:spPr>
          <a:xfrm>
            <a:off x="1553497" y="582375"/>
            <a:ext cx="3744542" cy="291176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pic>
        <p:nvPicPr>
          <p:cNvPr id="21" name="Picture 20">
            <a:extLst>
              <a:ext uri="{FF2B5EF4-FFF2-40B4-BE49-F238E27FC236}">
                <a16:creationId xmlns:a16="http://schemas.microsoft.com/office/drawing/2014/main" id="{EDB1AD3B-A018-929E-7526-07F441CDCFE4}"/>
              </a:ext>
            </a:extLst>
          </p:cNvPr>
          <p:cNvPicPr>
            <a:picLocks noChangeAspect="1"/>
          </p:cNvPicPr>
          <p:nvPr/>
        </p:nvPicPr>
        <p:blipFill>
          <a:blip r:embed="rId4"/>
          <a:stretch>
            <a:fillRect/>
          </a:stretch>
        </p:blipFill>
        <p:spPr>
          <a:xfrm>
            <a:off x="6630875" y="570134"/>
            <a:ext cx="3744542" cy="2924007"/>
          </a:xfrm>
          <a:prstGeom prst="rect">
            <a:avLst/>
          </a:prstGeom>
        </p:spPr>
      </p:pic>
      <p:sp>
        <p:nvSpPr>
          <p:cNvPr id="24" name="TextBox 23">
            <a:extLst>
              <a:ext uri="{FF2B5EF4-FFF2-40B4-BE49-F238E27FC236}">
                <a16:creationId xmlns:a16="http://schemas.microsoft.com/office/drawing/2014/main" id="{2B8F7BF8-8C8F-FC32-3456-2C0FBDB945EC}"/>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6" name="Picture 25">
            <a:extLst>
              <a:ext uri="{FF2B5EF4-FFF2-40B4-BE49-F238E27FC236}">
                <a16:creationId xmlns:a16="http://schemas.microsoft.com/office/drawing/2014/main" id="{9BE9E725-C7C6-096A-C84C-A788CEA5544A}"/>
              </a:ext>
            </a:extLst>
          </p:cNvPr>
          <p:cNvPicPr>
            <a:picLocks noChangeAspect="1"/>
          </p:cNvPicPr>
          <p:nvPr/>
        </p:nvPicPr>
        <p:blipFill>
          <a:blip r:embed="rId5"/>
          <a:stretch>
            <a:fillRect/>
          </a:stretch>
        </p:blipFill>
        <p:spPr>
          <a:xfrm>
            <a:off x="1554054" y="3652725"/>
            <a:ext cx="3755561" cy="2924005"/>
          </a:xfrm>
          <a:prstGeom prst="rect">
            <a:avLst/>
          </a:prstGeom>
        </p:spPr>
      </p:pic>
      <p:sp>
        <p:nvSpPr>
          <p:cNvPr id="27" name="TextBox 26">
            <a:extLst>
              <a:ext uri="{FF2B5EF4-FFF2-40B4-BE49-F238E27FC236}">
                <a16:creationId xmlns:a16="http://schemas.microsoft.com/office/drawing/2014/main" id="{A2D1DEEC-BA5C-7605-81F9-CC82AFB882BB}"/>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8">
            <a:extLst>
              <a:ext uri="{FF2B5EF4-FFF2-40B4-BE49-F238E27FC236}">
                <a16:creationId xmlns:a16="http://schemas.microsoft.com/office/drawing/2014/main" id="{D1D263AD-4F24-1137-C642-E63E290DC5E2}"/>
              </a:ext>
            </a:extLst>
          </p:cNvPr>
          <p:cNvPicPr>
            <a:picLocks noChangeAspect="1"/>
          </p:cNvPicPr>
          <p:nvPr/>
        </p:nvPicPr>
        <p:blipFill>
          <a:blip r:embed="rId6"/>
          <a:stretch>
            <a:fillRect/>
          </a:stretch>
        </p:blipFill>
        <p:spPr>
          <a:xfrm>
            <a:off x="6641264" y="3671877"/>
            <a:ext cx="3755561" cy="2935589"/>
          </a:xfrm>
          <a:prstGeom prst="rect">
            <a:avLst/>
          </a:prstGeom>
        </p:spPr>
      </p:pic>
      <p:sp>
        <p:nvSpPr>
          <p:cNvPr id="30" name="TextBox 29">
            <a:extLst>
              <a:ext uri="{FF2B5EF4-FFF2-40B4-BE49-F238E27FC236}">
                <a16:creationId xmlns:a16="http://schemas.microsoft.com/office/drawing/2014/main" id="{93EBEDBB-6EDA-7B64-FC60-593CA02FFD99}"/>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BD0345A-5754-67F1-8C2F-014E2EEA7D11}"/>
              </a:ext>
            </a:extLst>
          </p:cNvPr>
          <p:cNvSpPr txBox="1"/>
          <p:nvPr/>
        </p:nvSpPr>
        <p:spPr>
          <a:xfrm>
            <a:off x="5126530" y="141050"/>
            <a:ext cx="1726554" cy="369332"/>
          </a:xfrm>
          <a:prstGeom prst="rect">
            <a:avLst/>
          </a:prstGeom>
          <a:noFill/>
        </p:spPr>
        <p:txBody>
          <a:bodyPr wrap="square" rtlCol="0">
            <a:spAutoFit/>
          </a:bodyPr>
          <a:lstStyle/>
          <a:p>
            <a:r>
              <a:rPr lang="en-CA" dirty="0"/>
              <a:t>Predicted NDVI</a:t>
            </a:r>
          </a:p>
        </p:txBody>
      </p:sp>
    </p:spTree>
    <p:extLst>
      <p:ext uri="{BB962C8B-B14F-4D97-AF65-F5344CB8AC3E}">
        <p14:creationId xmlns:p14="http://schemas.microsoft.com/office/powerpoint/2010/main" val="139279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D32-CE2F-A0B4-017B-41B6D892DAF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F58D89-B92E-AA90-0987-BAA9126A9A79}"/>
              </a:ext>
            </a:extLst>
          </p:cNvPr>
          <p:cNvPicPr>
            <a:picLocks noChangeAspect="1"/>
          </p:cNvPicPr>
          <p:nvPr/>
        </p:nvPicPr>
        <p:blipFill>
          <a:blip r:embed="rId3"/>
          <a:stretch>
            <a:fillRect/>
          </a:stretch>
        </p:blipFill>
        <p:spPr>
          <a:xfrm>
            <a:off x="1729704" y="802414"/>
            <a:ext cx="3362632" cy="2828307"/>
          </a:xfrm>
          <a:prstGeom prst="rect">
            <a:avLst/>
          </a:prstGeom>
        </p:spPr>
      </p:pic>
      <p:pic>
        <p:nvPicPr>
          <p:cNvPr id="14" name="Picture 13">
            <a:extLst>
              <a:ext uri="{FF2B5EF4-FFF2-40B4-BE49-F238E27FC236}">
                <a16:creationId xmlns:a16="http://schemas.microsoft.com/office/drawing/2014/main" id="{53948F59-D0F2-6383-5E65-8D92C00DA191}"/>
              </a:ext>
            </a:extLst>
          </p:cNvPr>
          <p:cNvPicPr>
            <a:picLocks noChangeAspect="1"/>
          </p:cNvPicPr>
          <p:nvPr/>
        </p:nvPicPr>
        <p:blipFill>
          <a:blip r:embed="rId4"/>
          <a:srcRect l="21326"/>
          <a:stretch>
            <a:fillRect/>
          </a:stretch>
        </p:blipFill>
        <p:spPr>
          <a:xfrm>
            <a:off x="1807975" y="3734013"/>
            <a:ext cx="3206090" cy="3000029"/>
          </a:xfrm>
          <a:prstGeom prst="rect">
            <a:avLst/>
          </a:prstGeom>
        </p:spPr>
      </p:pic>
      <p:sp>
        <p:nvSpPr>
          <p:cNvPr id="19" name="TextBox 18">
            <a:extLst>
              <a:ext uri="{FF2B5EF4-FFF2-40B4-BE49-F238E27FC236}">
                <a16:creationId xmlns:a16="http://schemas.microsoft.com/office/drawing/2014/main" id="{E4D6FD9A-F36E-C464-8551-CB941E22C29D}"/>
              </a:ext>
            </a:extLst>
          </p:cNvPr>
          <p:cNvSpPr txBox="1"/>
          <p:nvPr/>
        </p:nvSpPr>
        <p:spPr>
          <a:xfrm>
            <a:off x="0" y="1878005"/>
            <a:ext cx="14560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lang="en-CA" dirty="0">
                <a:solidFill>
                  <a:prstClr val="black"/>
                </a:solidFill>
                <a:latin typeface="Aptos" panose="02110004020202020204"/>
              </a:rPr>
              <a:t>August</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CA" dirty="0">
                <a:solidFill>
                  <a:prstClr val="black"/>
                </a:solidFill>
                <a:latin typeface="Aptos" panose="02110004020202020204"/>
              </a:rPr>
              <a:t>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F097AB4E-21AD-D702-4E26-1B7932FAB31B}"/>
              </a:ext>
            </a:extLst>
          </p:cNvPr>
          <p:cNvSpPr txBox="1"/>
          <p:nvPr/>
        </p:nvSpPr>
        <p:spPr>
          <a:xfrm>
            <a:off x="-58994" y="5013350"/>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153BBCD-D5F0-8D64-97AE-F22F37AA86C8}"/>
              </a:ext>
            </a:extLst>
          </p:cNvPr>
          <p:cNvSpPr txBox="1"/>
          <p:nvPr/>
        </p:nvSpPr>
        <p:spPr>
          <a:xfrm>
            <a:off x="5165298" y="157684"/>
            <a:ext cx="1514734" cy="369332"/>
          </a:xfrm>
          <a:prstGeom prst="rect">
            <a:avLst/>
          </a:prstGeom>
          <a:noFill/>
        </p:spPr>
        <p:txBody>
          <a:bodyPr wrap="square" rtlCol="0">
            <a:spAutoFit/>
          </a:bodyPr>
          <a:lstStyle/>
          <a:p>
            <a:pPr algn="ctr"/>
            <a:r>
              <a:rPr lang="en-CA" dirty="0"/>
              <a:t>Artifacts</a:t>
            </a:r>
          </a:p>
        </p:txBody>
      </p:sp>
      <p:sp>
        <p:nvSpPr>
          <p:cNvPr id="3" name="TextBox 2">
            <a:extLst>
              <a:ext uri="{FF2B5EF4-FFF2-40B4-BE49-F238E27FC236}">
                <a16:creationId xmlns:a16="http://schemas.microsoft.com/office/drawing/2014/main" id="{4F1B130D-58EA-85F0-9E2A-29A91F102D93}"/>
              </a:ext>
            </a:extLst>
          </p:cNvPr>
          <p:cNvSpPr txBox="1"/>
          <p:nvPr/>
        </p:nvSpPr>
        <p:spPr>
          <a:xfrm>
            <a:off x="2849285" y="412353"/>
            <a:ext cx="1143133" cy="369332"/>
          </a:xfrm>
          <a:prstGeom prst="rect">
            <a:avLst/>
          </a:prstGeom>
          <a:noFill/>
        </p:spPr>
        <p:txBody>
          <a:bodyPr wrap="none" rtlCol="0">
            <a:spAutoFit/>
          </a:bodyPr>
          <a:lstStyle/>
          <a:p>
            <a:r>
              <a:rPr lang="en-CA" dirty="0"/>
              <a:t>Predicted</a:t>
            </a:r>
          </a:p>
        </p:txBody>
      </p:sp>
      <p:sp>
        <p:nvSpPr>
          <p:cNvPr id="4" name="TextBox 3">
            <a:extLst>
              <a:ext uri="{FF2B5EF4-FFF2-40B4-BE49-F238E27FC236}">
                <a16:creationId xmlns:a16="http://schemas.microsoft.com/office/drawing/2014/main" id="{26FD2A1C-3126-7B26-F238-88D848D5E93F}"/>
              </a:ext>
            </a:extLst>
          </p:cNvPr>
          <p:cNvSpPr txBox="1"/>
          <p:nvPr/>
        </p:nvSpPr>
        <p:spPr>
          <a:xfrm>
            <a:off x="8093802" y="412353"/>
            <a:ext cx="829073" cy="369332"/>
          </a:xfrm>
          <a:prstGeom prst="rect">
            <a:avLst/>
          </a:prstGeom>
          <a:noFill/>
        </p:spPr>
        <p:txBody>
          <a:bodyPr wrap="none" rtlCol="0">
            <a:spAutoFit/>
          </a:bodyPr>
          <a:lstStyle/>
          <a:p>
            <a:r>
              <a:rPr lang="en-CA" dirty="0"/>
              <a:t>Actual</a:t>
            </a:r>
          </a:p>
        </p:txBody>
      </p:sp>
      <p:pic>
        <p:nvPicPr>
          <p:cNvPr id="12" name="Picture 11">
            <a:extLst>
              <a:ext uri="{FF2B5EF4-FFF2-40B4-BE49-F238E27FC236}">
                <a16:creationId xmlns:a16="http://schemas.microsoft.com/office/drawing/2014/main" id="{C30401A6-36FC-0524-6FC4-655EED015269}"/>
              </a:ext>
            </a:extLst>
          </p:cNvPr>
          <p:cNvPicPr>
            <a:picLocks noChangeAspect="1"/>
          </p:cNvPicPr>
          <p:nvPr/>
        </p:nvPicPr>
        <p:blipFill>
          <a:blip r:embed="rId5"/>
          <a:stretch>
            <a:fillRect/>
          </a:stretch>
        </p:blipFill>
        <p:spPr>
          <a:xfrm>
            <a:off x="6827022" y="831813"/>
            <a:ext cx="3362632" cy="2798908"/>
          </a:xfrm>
          <a:prstGeom prst="rect">
            <a:avLst/>
          </a:prstGeom>
        </p:spPr>
      </p:pic>
      <p:pic>
        <p:nvPicPr>
          <p:cNvPr id="16" name="Picture 15">
            <a:extLst>
              <a:ext uri="{FF2B5EF4-FFF2-40B4-BE49-F238E27FC236}">
                <a16:creationId xmlns:a16="http://schemas.microsoft.com/office/drawing/2014/main" id="{06E00AA2-B448-8AF2-2D27-EA2D315C471D}"/>
              </a:ext>
            </a:extLst>
          </p:cNvPr>
          <p:cNvPicPr>
            <a:picLocks noChangeAspect="1"/>
          </p:cNvPicPr>
          <p:nvPr/>
        </p:nvPicPr>
        <p:blipFill>
          <a:blip r:embed="rId6"/>
          <a:srcRect l="20635" b="11103"/>
          <a:stretch>
            <a:fillRect/>
          </a:stretch>
        </p:blipFill>
        <p:spPr>
          <a:xfrm>
            <a:off x="6794961" y="3734012"/>
            <a:ext cx="3426754" cy="3000029"/>
          </a:xfrm>
          <a:prstGeom prst="rect">
            <a:avLst/>
          </a:prstGeom>
        </p:spPr>
      </p:pic>
    </p:spTree>
    <p:extLst>
      <p:ext uri="{BB962C8B-B14F-4D97-AF65-F5344CB8AC3E}">
        <p14:creationId xmlns:p14="http://schemas.microsoft.com/office/powerpoint/2010/main" val="21167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3A6EB-F2D1-4410-296D-9F6AB09041DE}"/>
              </a:ext>
            </a:extLst>
          </p:cNvPr>
          <p:cNvPicPr>
            <a:picLocks noChangeAspect="1"/>
          </p:cNvPicPr>
          <p:nvPr/>
        </p:nvPicPr>
        <p:blipFill>
          <a:blip r:embed="rId2"/>
          <a:srcRect r="9970"/>
          <a:stretch>
            <a:fillRect/>
          </a:stretch>
        </p:blipFill>
        <p:spPr>
          <a:xfrm>
            <a:off x="838200" y="1913918"/>
            <a:ext cx="5057717" cy="378906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98638"/>
            <a:ext cx="10515600" cy="1325563"/>
          </a:xfrm>
        </p:spPr>
        <p:txBody>
          <a:bodyPr/>
          <a:lstStyle/>
          <a:p>
            <a:r>
              <a:rPr lang="en-CA"/>
              <a:t>Site 2: Romania</a:t>
            </a:r>
            <a:endParaRPr lang="en-CA" dirty="0"/>
          </a:p>
        </p:txBody>
      </p:sp>
      <p:sp>
        <p:nvSpPr>
          <p:cNvPr id="4" name="TextBox 3">
            <a:extLst>
              <a:ext uri="{FF2B5EF4-FFF2-40B4-BE49-F238E27FC236}">
                <a16:creationId xmlns:a16="http://schemas.microsoft.com/office/drawing/2014/main" id="{56FC06E8-8274-CF76-24FA-EBF0CCCFF65F}"/>
              </a:ext>
            </a:extLst>
          </p:cNvPr>
          <p:cNvSpPr txBox="1"/>
          <p:nvPr/>
        </p:nvSpPr>
        <p:spPr>
          <a:xfrm>
            <a:off x="838200" y="1288974"/>
            <a:ext cx="6111240" cy="338554"/>
          </a:xfrm>
          <a:prstGeom prst="rect">
            <a:avLst/>
          </a:prstGeom>
          <a:noFill/>
        </p:spPr>
        <p:txBody>
          <a:bodyPr wrap="square">
            <a:spAutoFit/>
          </a:bodyPr>
          <a:lstStyle/>
          <a:p>
            <a:r>
              <a:rPr lang="en-CA" sz="1600" dirty="0" err="1"/>
              <a:t>ood</a:t>
            </a:r>
            <a:r>
              <a:rPr lang="en-CA" sz="1600" dirty="0"/>
              <a:t>-t MJJ2021 minicube_225_34TET_47.37_22.05</a:t>
            </a:r>
          </a:p>
        </p:txBody>
      </p:sp>
      <p:pic>
        <p:nvPicPr>
          <p:cNvPr id="5" name="Picture 4">
            <a:extLst>
              <a:ext uri="{FF2B5EF4-FFF2-40B4-BE49-F238E27FC236}">
                <a16:creationId xmlns:a16="http://schemas.microsoft.com/office/drawing/2014/main" id="{E2688C8B-42F9-1F4F-F3DE-AAF65E83AFD7}"/>
              </a:ext>
            </a:extLst>
          </p:cNvPr>
          <p:cNvPicPr>
            <a:picLocks noChangeAspect="1"/>
          </p:cNvPicPr>
          <p:nvPr/>
        </p:nvPicPr>
        <p:blipFill>
          <a:blip r:embed="rId3"/>
          <a:stretch>
            <a:fillRect/>
          </a:stretch>
        </p:blipFill>
        <p:spPr>
          <a:xfrm>
            <a:off x="6178097" y="700548"/>
            <a:ext cx="5677456" cy="5456903"/>
          </a:xfrm>
          <a:prstGeom prst="rect">
            <a:avLst/>
          </a:prstGeom>
        </p:spPr>
      </p:pic>
    </p:spTree>
    <p:extLst>
      <p:ext uri="{BB962C8B-B14F-4D97-AF65-F5344CB8AC3E}">
        <p14:creationId xmlns:p14="http://schemas.microsoft.com/office/powerpoint/2010/main" val="232810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F5C-5092-840C-A706-A915D323E97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E725FE1-A5BC-C6E3-349F-C401EF89B8E2}"/>
              </a:ext>
            </a:extLst>
          </p:cNvPr>
          <p:cNvPicPr>
            <a:picLocks noChangeAspect="1"/>
          </p:cNvPicPr>
          <p:nvPr/>
        </p:nvPicPr>
        <p:blipFill>
          <a:blip r:embed="rId3"/>
          <a:stretch>
            <a:fillRect/>
          </a:stretch>
        </p:blipFill>
        <p:spPr>
          <a:xfrm>
            <a:off x="5955748" y="3692651"/>
            <a:ext cx="4411676" cy="3007961"/>
          </a:xfrm>
          <a:prstGeom prst="rect">
            <a:avLst/>
          </a:prstGeom>
        </p:spPr>
      </p:pic>
      <p:pic>
        <p:nvPicPr>
          <p:cNvPr id="12" name="Picture 11">
            <a:extLst>
              <a:ext uri="{FF2B5EF4-FFF2-40B4-BE49-F238E27FC236}">
                <a16:creationId xmlns:a16="http://schemas.microsoft.com/office/drawing/2014/main" id="{8B6328C3-4686-FD54-6E37-D83FD95F0C3D}"/>
              </a:ext>
            </a:extLst>
          </p:cNvPr>
          <p:cNvPicPr>
            <a:picLocks noChangeAspect="1"/>
          </p:cNvPicPr>
          <p:nvPr/>
        </p:nvPicPr>
        <p:blipFill>
          <a:blip r:embed="rId4"/>
          <a:stretch>
            <a:fillRect/>
          </a:stretch>
        </p:blipFill>
        <p:spPr>
          <a:xfrm>
            <a:off x="1395671" y="3698918"/>
            <a:ext cx="4434451" cy="3009913"/>
          </a:xfrm>
          <a:prstGeom prst="rect">
            <a:avLst/>
          </a:prstGeom>
        </p:spPr>
      </p:pic>
      <p:pic>
        <p:nvPicPr>
          <p:cNvPr id="10" name="Picture 9">
            <a:extLst>
              <a:ext uri="{FF2B5EF4-FFF2-40B4-BE49-F238E27FC236}">
                <a16:creationId xmlns:a16="http://schemas.microsoft.com/office/drawing/2014/main" id="{F7D0AB59-963B-0EE3-9B9B-C52B7A4BE98E}"/>
              </a:ext>
            </a:extLst>
          </p:cNvPr>
          <p:cNvPicPr>
            <a:picLocks noChangeAspect="1"/>
          </p:cNvPicPr>
          <p:nvPr/>
        </p:nvPicPr>
        <p:blipFill>
          <a:blip r:embed="rId5"/>
          <a:stretch>
            <a:fillRect/>
          </a:stretch>
        </p:blipFill>
        <p:spPr>
          <a:xfrm>
            <a:off x="5946775" y="530330"/>
            <a:ext cx="4423196" cy="2996543"/>
          </a:xfrm>
          <a:prstGeom prst="rect">
            <a:avLst/>
          </a:prstGeom>
        </p:spPr>
      </p:pic>
      <p:pic>
        <p:nvPicPr>
          <p:cNvPr id="5" name="Picture 4">
            <a:extLst>
              <a:ext uri="{FF2B5EF4-FFF2-40B4-BE49-F238E27FC236}">
                <a16:creationId xmlns:a16="http://schemas.microsoft.com/office/drawing/2014/main" id="{10EA26D2-428A-3C3D-EF8A-A02BBB6576D0}"/>
              </a:ext>
            </a:extLst>
          </p:cNvPr>
          <p:cNvPicPr>
            <a:picLocks noChangeAspect="1"/>
          </p:cNvPicPr>
          <p:nvPr/>
        </p:nvPicPr>
        <p:blipFill>
          <a:blip r:embed="rId6"/>
          <a:stretch>
            <a:fillRect/>
          </a:stretch>
        </p:blipFill>
        <p:spPr>
          <a:xfrm>
            <a:off x="1367132" y="526719"/>
            <a:ext cx="4467754" cy="3009913"/>
          </a:xfrm>
          <a:prstGeom prst="rect">
            <a:avLst/>
          </a:prstGeom>
        </p:spPr>
      </p:pic>
      <p:sp>
        <p:nvSpPr>
          <p:cNvPr id="19" name="TextBox 18">
            <a:extLst>
              <a:ext uri="{FF2B5EF4-FFF2-40B4-BE49-F238E27FC236}">
                <a16:creationId xmlns:a16="http://schemas.microsoft.com/office/drawing/2014/main" id="{136E81F6-C4A6-F1C2-6BA4-558542A24A4A}"/>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A6AC0B9-BBBE-B8D8-B46B-40E77BA06D8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576A61B3-4B89-B732-E72A-1CF118220F05}"/>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0B9D4B88-95F2-EA8C-C070-C08A63B28C3E}"/>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BF85269C-BB92-353D-4E3E-DAEA8C8035C6}"/>
              </a:ext>
            </a:extLst>
          </p:cNvPr>
          <p:cNvSpPr txBox="1"/>
          <p:nvPr/>
        </p:nvSpPr>
        <p:spPr>
          <a:xfrm>
            <a:off x="5112426" y="157387"/>
            <a:ext cx="1435393" cy="369332"/>
          </a:xfrm>
          <a:prstGeom prst="rect">
            <a:avLst/>
          </a:prstGeom>
          <a:noFill/>
        </p:spPr>
        <p:txBody>
          <a:bodyPr wrap="none" rtlCol="0">
            <a:spAutoFit/>
          </a:bodyPr>
          <a:lstStyle/>
          <a:p>
            <a:r>
              <a:rPr lang="en-CA" dirty="0"/>
              <a:t>Actual NDVI</a:t>
            </a:r>
          </a:p>
        </p:txBody>
      </p:sp>
    </p:spTree>
    <p:extLst>
      <p:ext uri="{BB962C8B-B14F-4D97-AF65-F5344CB8AC3E}">
        <p14:creationId xmlns:p14="http://schemas.microsoft.com/office/powerpoint/2010/main" val="140062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3FC2A-3BF4-050A-65A2-BB1B366B8BB8}"/>
              </a:ext>
            </a:extLst>
          </p:cNvPr>
          <p:cNvPicPr>
            <a:picLocks noChangeAspect="1"/>
          </p:cNvPicPr>
          <p:nvPr/>
        </p:nvPicPr>
        <p:blipFill>
          <a:blip r:embed="rId3"/>
          <a:stretch>
            <a:fillRect/>
          </a:stretch>
        </p:blipFill>
        <p:spPr>
          <a:xfrm>
            <a:off x="1409488" y="3720534"/>
            <a:ext cx="4425398" cy="3007961"/>
          </a:xfrm>
          <a:prstGeom prst="rect">
            <a:avLst/>
          </a:prstGeom>
        </p:spPr>
      </p:pic>
      <p:pic>
        <p:nvPicPr>
          <p:cNvPr id="4" name="Picture 3">
            <a:extLst>
              <a:ext uri="{FF2B5EF4-FFF2-40B4-BE49-F238E27FC236}">
                <a16:creationId xmlns:a16="http://schemas.microsoft.com/office/drawing/2014/main" id="{BE0D61D3-E18A-A1C3-5594-E14EC1BC18D8}"/>
              </a:ext>
            </a:extLst>
          </p:cNvPr>
          <p:cNvPicPr>
            <a:picLocks noChangeAspect="1"/>
          </p:cNvPicPr>
          <p:nvPr/>
        </p:nvPicPr>
        <p:blipFill>
          <a:blip r:embed="rId4"/>
          <a:stretch>
            <a:fillRect/>
          </a:stretch>
        </p:blipFill>
        <p:spPr>
          <a:xfrm>
            <a:off x="5946775" y="3692653"/>
            <a:ext cx="4423196" cy="3007960"/>
          </a:xfrm>
          <a:prstGeom prst="rect">
            <a:avLst/>
          </a:prstGeom>
        </p:spPr>
      </p:pic>
      <p:pic>
        <p:nvPicPr>
          <p:cNvPr id="3" name="Picture 2">
            <a:extLst>
              <a:ext uri="{FF2B5EF4-FFF2-40B4-BE49-F238E27FC236}">
                <a16:creationId xmlns:a16="http://schemas.microsoft.com/office/drawing/2014/main" id="{A865C45B-B338-6FD2-EF1A-6D70F474D52C}"/>
              </a:ext>
            </a:extLst>
          </p:cNvPr>
          <p:cNvPicPr>
            <a:picLocks noChangeAspect="1"/>
          </p:cNvPicPr>
          <p:nvPr/>
        </p:nvPicPr>
        <p:blipFill>
          <a:blip r:embed="rId5"/>
          <a:stretch>
            <a:fillRect/>
          </a:stretch>
        </p:blipFill>
        <p:spPr>
          <a:xfrm>
            <a:off x="1361924" y="490388"/>
            <a:ext cx="4468199" cy="304624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pic>
        <p:nvPicPr>
          <p:cNvPr id="7" name="Picture 6">
            <a:extLst>
              <a:ext uri="{FF2B5EF4-FFF2-40B4-BE49-F238E27FC236}">
                <a16:creationId xmlns:a16="http://schemas.microsoft.com/office/drawing/2014/main" id="{4EF412DF-4B44-5118-475F-E065BE3B302C}"/>
              </a:ext>
            </a:extLst>
          </p:cNvPr>
          <p:cNvPicPr>
            <a:picLocks noChangeAspect="1"/>
          </p:cNvPicPr>
          <p:nvPr/>
        </p:nvPicPr>
        <p:blipFill>
          <a:blip r:embed="rId6"/>
          <a:stretch>
            <a:fillRect/>
          </a:stretch>
        </p:blipFill>
        <p:spPr>
          <a:xfrm>
            <a:off x="5927527" y="490388"/>
            <a:ext cx="4447890" cy="3036486"/>
          </a:xfrm>
          <a:prstGeom prst="rect">
            <a:avLst/>
          </a:prstGeom>
        </p:spPr>
      </p:pic>
      <p:sp>
        <p:nvSpPr>
          <p:cNvPr id="8" name="TextBox 7">
            <a:extLst>
              <a:ext uri="{FF2B5EF4-FFF2-40B4-BE49-F238E27FC236}">
                <a16:creationId xmlns:a16="http://schemas.microsoft.com/office/drawing/2014/main" id="{822F7B2C-AB1C-6582-2BE1-F5369C4424C2}"/>
              </a:ext>
            </a:extLst>
          </p:cNvPr>
          <p:cNvSpPr txBox="1"/>
          <p:nvPr/>
        </p:nvSpPr>
        <p:spPr>
          <a:xfrm>
            <a:off x="5037631" y="157387"/>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460809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3340</TotalTime>
  <Words>463</Words>
  <Application>Microsoft Office PowerPoint</Application>
  <PresentationFormat>Widescreen</PresentationFormat>
  <Paragraphs>105</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Office Theme</vt:lpstr>
      <vt:lpstr>Replicated Contextformer Predictions Initial Results</vt:lpstr>
      <vt:lpstr>Outline </vt:lpstr>
      <vt:lpstr>Site 1: Portugal</vt:lpstr>
      <vt:lpstr>PowerPoint Presentation</vt:lpstr>
      <vt:lpstr>PowerPoint Presentation</vt:lpstr>
      <vt:lpstr>PowerPoint Presentation</vt:lpstr>
      <vt:lpstr>Site 2: Romania</vt:lpstr>
      <vt:lpstr>PowerPoint Presentation</vt:lpstr>
      <vt:lpstr>PowerPoint Presentation</vt:lpstr>
      <vt:lpstr>Site 3: Sweden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17</cp:revision>
  <dcterms:created xsi:type="dcterms:W3CDTF">2025-10-06T16:46:23Z</dcterms:created>
  <dcterms:modified xsi:type="dcterms:W3CDTF">2025-10-10T19:51:12Z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